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22.jpg" ContentType="image/png"/>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34"/>
  </p:notesMasterIdLst>
  <p:sldIdLst>
    <p:sldId id="256" r:id="rId2"/>
    <p:sldId id="280" r:id="rId3"/>
    <p:sldId id="305" r:id="rId4"/>
    <p:sldId id="281" r:id="rId5"/>
    <p:sldId id="263" r:id="rId6"/>
    <p:sldId id="261" r:id="rId7"/>
    <p:sldId id="303" r:id="rId8"/>
    <p:sldId id="304" r:id="rId9"/>
    <p:sldId id="260" r:id="rId10"/>
    <p:sldId id="296" r:id="rId11"/>
    <p:sldId id="300" r:id="rId12"/>
    <p:sldId id="302" r:id="rId13"/>
    <p:sldId id="307" r:id="rId14"/>
    <p:sldId id="308" r:id="rId15"/>
    <p:sldId id="310" r:id="rId16"/>
    <p:sldId id="311" r:id="rId17"/>
    <p:sldId id="312" r:id="rId18"/>
    <p:sldId id="298" r:id="rId19"/>
    <p:sldId id="282" r:id="rId20"/>
    <p:sldId id="285" r:id="rId21"/>
    <p:sldId id="264" r:id="rId22"/>
    <p:sldId id="287" r:id="rId23"/>
    <p:sldId id="313" r:id="rId24"/>
    <p:sldId id="314" r:id="rId25"/>
    <p:sldId id="299" r:id="rId26"/>
    <p:sldId id="301" r:id="rId27"/>
    <p:sldId id="315" r:id="rId28"/>
    <p:sldId id="286" r:id="rId29"/>
    <p:sldId id="278" r:id="rId30"/>
    <p:sldId id="271" r:id="rId31"/>
    <p:sldId id="295" r:id="rId32"/>
    <p:sldId id="279" r:id="rId33"/>
  </p:sldIdLst>
  <p:sldSz cx="9144000" cy="5143500" type="screen16x9"/>
  <p:notesSz cx="6858000" cy="9144000"/>
  <p:embeddedFontLst>
    <p:embeddedFont>
      <p:font typeface="Bangers" panose="020B0604020202020204" charset="0"/>
      <p:regular r:id="rId35"/>
    </p:embeddedFont>
    <p:embeddedFont>
      <p:font typeface="Calibri" panose="020F0502020204030204" pitchFamily="34" charset="0"/>
      <p:regular r:id="rId36"/>
      <p:bold r:id="rId37"/>
      <p:italic r:id="rId38"/>
      <p:boldItalic r:id="rId39"/>
    </p:embeddedFont>
    <p:embeddedFont>
      <p:font typeface="Sniglet" panose="020B0604020202020204"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C2E030-DE20-4F81-A675-218822E10852}">
  <a:tblStyle styleId="{A9C2E030-DE20-4F81-A675-218822E1085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67320" autoAdjust="0"/>
  </p:normalViewPr>
  <p:slideViewPr>
    <p:cSldViewPr snapToGrid="0" showGuides="1">
      <p:cViewPr varScale="1">
        <p:scale>
          <a:sx n="73" d="100"/>
          <a:sy n="73" d="100"/>
        </p:scale>
        <p:origin x="1104" y="82"/>
      </p:cViewPr>
      <p:guideLst>
        <p:guide orient="horz" pos="1620"/>
        <p:guide pos="2880"/>
      </p:guideLst>
    </p:cSldViewPr>
  </p:slideViewPr>
  <p:outlineViewPr>
    <p:cViewPr>
      <p:scale>
        <a:sx n="33" d="100"/>
        <a:sy n="33" d="100"/>
      </p:scale>
      <p:origin x="0" y="-88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Notes to mention</a:t>
            </a:r>
            <a:br>
              <a:rPr lang="en-US" dirty="0"/>
            </a:br>
            <a:br>
              <a:rPr lang="en-US" dirty="0"/>
            </a:br>
            <a:r>
              <a:rPr lang="en-US" dirty="0"/>
              <a:t>Filter on the Input = i.e. specific input or filter down</a:t>
            </a:r>
          </a:p>
          <a:p>
            <a:r>
              <a:rPr lang="en-US" dirty="0"/>
              <a:t>Note WHERE to Capture</a:t>
            </a:r>
          </a:p>
          <a:p>
            <a:r>
              <a:rPr lang="en-US" dirty="0"/>
              <a:t>Number of Files/Time</a:t>
            </a:r>
          </a:p>
          <a:p>
            <a:r>
              <a:rPr lang="en-US" dirty="0"/>
              <a:t>Not Fields;  _raw, _time, host, index, source, </a:t>
            </a:r>
            <a:r>
              <a:rPr lang="en-US" dirty="0" err="1"/>
              <a:t>sourcetype</a:t>
            </a:r>
            <a:endParaRPr lang="en-US" dirty="0"/>
          </a:p>
        </p:txBody>
      </p:sp>
    </p:spTree>
    <p:extLst>
      <p:ext uri="{BB962C8B-B14F-4D97-AF65-F5344CB8AC3E}">
        <p14:creationId xmlns:p14="http://schemas.microsoft.com/office/powerpoint/2010/main" val="3465937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OH Right; lets dig into that a bit before we go into stuff fully. </a:t>
            </a:r>
          </a:p>
        </p:txBody>
      </p:sp>
    </p:spTree>
    <p:extLst>
      <p:ext uri="{BB962C8B-B14F-4D97-AF65-F5344CB8AC3E}">
        <p14:creationId xmlns:p14="http://schemas.microsoft.com/office/powerpoint/2010/main" val="1710973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8942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2768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Blog by </a:t>
            </a:r>
            <a:r>
              <a:rPr lang="en-US" b="1" dirty="0"/>
              <a:t>Claudio Cruz – </a:t>
            </a:r>
            <a:r>
              <a:rPr lang="en-US" b="0" dirty="0"/>
              <a:t>does a setup of threat intel and how to </a:t>
            </a:r>
            <a:r>
              <a:rPr lang="en-US" b="0" dirty="0" err="1"/>
              <a:t>seutp</a:t>
            </a:r>
            <a:r>
              <a:rPr lang="en-US" b="0" dirty="0"/>
              <a:t> enrichment of bro using IP,URL, Hash.  Good base to get people started.</a:t>
            </a:r>
            <a:endParaRPr lang="en-US" b="1" dirty="0"/>
          </a:p>
        </p:txBody>
      </p:sp>
    </p:spTree>
    <p:extLst>
      <p:ext uri="{BB962C8B-B14F-4D97-AF65-F5344CB8AC3E}">
        <p14:creationId xmlns:p14="http://schemas.microsoft.com/office/powerpoint/2010/main" val="1281336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Mention this is from the Blog post and go over the fields. </a:t>
            </a:r>
          </a:p>
        </p:txBody>
      </p:sp>
    </p:spTree>
    <p:extLst>
      <p:ext uri="{BB962C8B-B14F-4D97-AF65-F5344CB8AC3E}">
        <p14:creationId xmlns:p14="http://schemas.microsoft.com/office/powerpoint/2010/main" val="145182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Will most likely add more screen shots here to help with the presentation VS an actual Demo; to help make the presentation “Useful” on its own vs  having to watch the video. </a:t>
            </a:r>
            <a:endParaRPr dirty="0"/>
          </a:p>
        </p:txBody>
      </p:sp>
    </p:spTree>
    <p:extLst>
      <p:ext uri="{BB962C8B-B14F-4D97-AF65-F5344CB8AC3E}">
        <p14:creationId xmlns:p14="http://schemas.microsoft.com/office/powerpoint/2010/main" val="154893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1136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mj-lt"/>
              </a:rPr>
              <a:t>EPOCH,Hdate,Site,Type,Protocol,Src_IP,SIP_1,SIP_2,SIP_3,SIP_4,Dest_IP,DST_1,DST_2,DST_3,DST_4,SRC_Port,DST_Port,Duration,SRC_byte,DST_byte,SRC_pkt,DEST_pkt,SRC_SITE,DEST_SITE,SRC_Flag,DST_Flags,TCP_FLAG,First_SRC_SEQ,Fist_DST_SEQ,last_SRC_SEQ,last_DST_SEQ,Category,Source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mj-lt"/>
              </a:rPr>
              <a:t>1663213689,20220915034808.900,DC1,netflow,6,10015225211,10,15,225,211,17253027201,17,253,27,201,50084,443,30.961705,1905,6502,15,15,DC1,,223,91,"ACK,SYN/ACK,ACK",2704635042,2753897680,2704635983,2753903186,SSL,/</a:t>
            </a:r>
            <a:r>
              <a:rPr lang="en-US" dirty="0" err="1">
                <a:latin typeface="+mj-lt"/>
              </a:rPr>
              <a:t>netflow</a:t>
            </a:r>
            <a:r>
              <a:rPr lang="en-US" dirty="0">
                <a:latin typeface="+mj-lt"/>
              </a:rPr>
              <a:t>/file/$date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latin typeface="+mj-lt"/>
              </a:rPr>
              <a:t>1663213688,20220915034808.200,DC1,netflow,6,163123000000,163,123,143,78,10015225138,10,15,225,138,49239,111,0,54,0,1,0,DC1,DC5,2,0,SYN,1156890134,0,1156890134,0,OUTFLOW-SCAN,/</a:t>
            </a:r>
            <a:r>
              <a:rPr lang="en-US" dirty="0" err="1">
                <a:latin typeface="+mj-lt"/>
              </a:rPr>
              <a:t>netflow</a:t>
            </a:r>
            <a:r>
              <a:rPr lang="en-US" dirty="0">
                <a:latin typeface="+mj-lt"/>
              </a:rPr>
              <a:t>/file/$date</a:t>
            </a:r>
            <a:br>
              <a:rPr lang="en-US" dirty="0">
                <a:latin typeface="+mj-lt"/>
              </a:rPr>
            </a:br>
            <a:br>
              <a:rPr lang="en-US" dirty="0">
                <a:latin typeface="+mj-lt"/>
              </a:rPr>
            </a:br>
            <a:r>
              <a:rPr lang="en-US" dirty="0">
                <a:latin typeface="+mj-lt"/>
              </a:rPr>
              <a:t>NOTE – Sanitized AND Smaller than the normal Fields. </a:t>
            </a:r>
            <a:endParaRPr dirty="0">
              <a:latin typeface="+mj-lt"/>
            </a:endParaRPr>
          </a:p>
        </p:txBody>
      </p:sp>
    </p:spTree>
    <p:extLst>
      <p:ext uri="{BB962C8B-B14F-4D97-AF65-F5344CB8AC3E}">
        <p14:creationId xmlns:p14="http://schemas.microsoft.com/office/powerpoint/2010/main" val="3658419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Notes about me</a:t>
            </a:r>
            <a:br>
              <a:rPr lang="en-US" dirty="0"/>
            </a:br>
            <a:br>
              <a:rPr lang="en-US" dirty="0"/>
            </a:br>
            <a:r>
              <a:rPr lang="en-US" dirty="0"/>
              <a:t>Gared Seats -  Been doing Splunk for 8-9 years </a:t>
            </a:r>
            <a:r>
              <a:rPr lang="en-US" dirty="0" err="1"/>
              <a:t>ish</a:t>
            </a:r>
            <a:r>
              <a:rPr lang="en-US" dirty="0"/>
              <a:t>?  </a:t>
            </a:r>
            <a:br>
              <a:rPr lang="en-US" dirty="0"/>
            </a:br>
            <a:br>
              <a:rPr lang="en-US" dirty="0"/>
            </a:br>
            <a:r>
              <a:rPr lang="en-US" dirty="0"/>
              <a:t>Did Splunk PS for several years;  seen lots of everything.  So there we go. </a:t>
            </a:r>
            <a:br>
              <a:rPr lang="en-US" dirty="0"/>
            </a:br>
            <a:br>
              <a:rPr lang="en-US" dirty="0"/>
            </a:br>
            <a:br>
              <a:rPr lang="en-US" dirty="0"/>
            </a:br>
            <a:r>
              <a:rPr lang="en-US" dirty="0"/>
              <a:t>Talk BIO - Have you ever had to struggle with getting some.... unique....data logs into your nice Splunk system. This talk will go over some basics of getting non-common logs into Cribl and using it to help make your </a:t>
            </a:r>
            <a:r>
              <a:rPr lang="en-US" dirty="0" err="1"/>
              <a:t>splunk</a:t>
            </a:r>
            <a:r>
              <a:rPr lang="en-US" dirty="0"/>
              <a:t>; more </a:t>
            </a:r>
            <a:r>
              <a:rPr lang="en-US" dirty="0" err="1"/>
              <a:t>Splunky</a:t>
            </a:r>
            <a:r>
              <a:rPr lang="en-US" dirty="0"/>
              <a:t> and not sad.</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421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Parser Function;  To bring in Extract the CSV Files. (Also use an event breaker before hand to be honest) </a:t>
            </a:r>
          </a:p>
        </p:txBody>
      </p:sp>
    </p:spTree>
    <p:extLst>
      <p:ext uri="{BB962C8B-B14F-4D97-AF65-F5344CB8AC3E}">
        <p14:creationId xmlns:p14="http://schemas.microsoft.com/office/powerpoint/2010/main" val="1323458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Parser Function;  To bring in Extract the CSV Files. (Also use an event breaker before hand to be honest) </a:t>
            </a:r>
          </a:p>
        </p:txBody>
      </p:sp>
    </p:spTree>
    <p:extLst>
      <p:ext uri="{BB962C8B-B14F-4D97-AF65-F5344CB8AC3E}">
        <p14:creationId xmlns:p14="http://schemas.microsoft.com/office/powerpoint/2010/main" val="2261654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Sampling before the changes into the routes. </a:t>
            </a:r>
          </a:p>
          <a:p>
            <a:endParaRPr lang="en-US" dirty="0"/>
          </a:p>
        </p:txBody>
      </p:sp>
    </p:spTree>
    <p:extLst>
      <p:ext uri="{BB962C8B-B14F-4D97-AF65-F5344CB8AC3E}">
        <p14:creationId xmlns:p14="http://schemas.microsoft.com/office/powerpoint/2010/main" val="2241783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you can see the greatness of leveraging a sampling. </a:t>
            </a:r>
          </a:p>
        </p:txBody>
      </p:sp>
    </p:spTree>
    <p:extLst>
      <p:ext uri="{BB962C8B-B14F-4D97-AF65-F5344CB8AC3E}">
        <p14:creationId xmlns:p14="http://schemas.microsoft.com/office/powerpoint/2010/main" val="3431727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Adding </a:t>
            </a:r>
            <a:r>
              <a:rPr lang="en-US" dirty="0" err="1"/>
              <a:t>sourcetype</a:t>
            </a:r>
            <a:r>
              <a:rPr lang="en-US" dirty="0"/>
              <a:t>;  but then the fields to keep and remove. </a:t>
            </a:r>
          </a:p>
        </p:txBody>
      </p:sp>
    </p:spTree>
    <p:extLst>
      <p:ext uri="{BB962C8B-B14F-4D97-AF65-F5344CB8AC3E}">
        <p14:creationId xmlns:p14="http://schemas.microsoft.com/office/powerpoint/2010/main" val="1237034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Will most likely add more screen shots here to help with the presentation VS an actual Demo; to help make the presentation “Useful” on its own vs  having to watch the video. </a:t>
            </a:r>
            <a:endParaRPr dirty="0"/>
          </a:p>
        </p:txBody>
      </p:sp>
    </p:spTree>
    <p:extLst>
      <p:ext uri="{BB962C8B-B14F-4D97-AF65-F5344CB8AC3E}">
        <p14:creationId xmlns:p14="http://schemas.microsoft.com/office/powerpoint/2010/main" val="2865504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Image downloaded from https://www.pngall.com/comic-png/download/59491</a:t>
            </a:r>
            <a:br>
              <a:rPr lang="en-US" dirty="0"/>
            </a:br>
            <a:br>
              <a:rPr lang="en-US" dirty="0"/>
            </a:br>
            <a:br>
              <a:rPr lang="en-US" dirty="0"/>
            </a:br>
            <a:r>
              <a:rPr lang="en-US" dirty="0"/>
              <a:t>Remember that a reduction in _raw; helps not only reduce the Splunk License BUT also the disk usage. </a:t>
            </a:r>
            <a:br>
              <a:rPr lang="en-US" dirty="0"/>
            </a:br>
            <a:br>
              <a:rPr lang="en-US" dirty="0"/>
            </a:br>
            <a:r>
              <a:rPr lang="en-US" dirty="0"/>
              <a:t>High Cardinality;  IP numbers; epoch timestamps; TCP Flags</a:t>
            </a:r>
          </a:p>
          <a:p>
            <a:pPr marL="0" lvl="0" indent="0" algn="l" rtl="0">
              <a:spcBef>
                <a:spcPts val="0"/>
              </a:spcBef>
              <a:spcAft>
                <a:spcPts val="0"/>
              </a:spcAft>
              <a:buNone/>
            </a:pPr>
            <a:r>
              <a:rPr lang="en-US" dirty="0"/>
              <a:t>Duplicates; again Ips and Timestamps.</a:t>
            </a:r>
          </a:p>
          <a:p>
            <a:pPr marL="0" lvl="0" indent="0" algn="l" rtl="0">
              <a:spcBef>
                <a:spcPts val="0"/>
              </a:spcBef>
              <a:spcAft>
                <a:spcPts val="0"/>
              </a:spcAft>
              <a:buNone/>
            </a:pPr>
            <a:br>
              <a:rPr lang="en-US" dirty="0"/>
            </a:br>
            <a:br>
              <a:rPr lang="en-US" dirty="0"/>
            </a:b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Will skip the other </a:t>
            </a:r>
            <a:r>
              <a:rPr lang="en-US" dirty="0" err="1"/>
              <a:t>cribl</a:t>
            </a:r>
            <a:r>
              <a:rPr lang="en-US" dirty="0"/>
              <a:t> product for today’s talk no matter how useful they may be; that will be another talk. </a:t>
            </a:r>
            <a:br>
              <a:rPr lang="en-US" dirty="0"/>
            </a:br>
            <a:br>
              <a:rPr lang="en-US" dirty="0"/>
            </a:br>
            <a:r>
              <a:rPr lang="en-US" dirty="0"/>
              <a:t>Cribl is the Company </a:t>
            </a:r>
            <a:br>
              <a:rPr lang="en-US" dirty="0"/>
            </a:br>
            <a:br>
              <a:rPr lang="en-US" dirty="0"/>
            </a:br>
            <a:r>
              <a:rPr lang="en-US" dirty="0"/>
              <a:t>Stream is the product I will talk the most about. </a:t>
            </a:r>
            <a:br>
              <a:rPr lang="en-US" dirty="0"/>
            </a:br>
            <a:br>
              <a:rPr lang="en-US" dirty="0"/>
            </a:br>
            <a:r>
              <a:rPr lang="en-US" dirty="0"/>
              <a:t>Cribl Edge</a:t>
            </a:r>
            <a:br>
              <a:rPr lang="en-US" dirty="0"/>
            </a:br>
            <a:r>
              <a:rPr lang="en-US" dirty="0"/>
              <a:t>Cribl Search</a:t>
            </a:r>
            <a:br>
              <a:rPr lang="en-US" dirty="0"/>
            </a:br>
            <a:r>
              <a:rPr lang="en-US" dirty="0" err="1"/>
              <a:t>AppScope</a:t>
            </a:r>
            <a:br>
              <a:rPr lang="en-US" dirty="0"/>
            </a:br>
            <a:r>
              <a:rPr lang="en-US" dirty="0" err="1"/>
              <a:t>Cribl.cloud</a:t>
            </a:r>
            <a:r>
              <a:rPr lang="en-US" dirty="0"/>
              <a:t> – SAAS offering</a:t>
            </a:r>
            <a:br>
              <a:rPr lang="en-US" dirty="0"/>
            </a:br>
            <a:br>
              <a:rPr lang="en-US" dirty="0"/>
            </a:b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3406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Would like to do a comparison talk eventually but Splunk DSP seems to need a Sales Contact. </a:t>
            </a:r>
            <a:br>
              <a:rPr lang="en-US" dirty="0"/>
            </a:br>
            <a:r>
              <a:rPr lang="en-US" dirty="0"/>
              <a:t>Talk briefly of Cribl the company vs Cribl the software. (</a:t>
            </a:r>
            <a:r>
              <a:rPr lang="en-US" dirty="0" err="1"/>
              <a:t>wich</a:t>
            </a:r>
            <a:r>
              <a:rPr lang="en-US" dirty="0"/>
              <a:t> is now stream) </a:t>
            </a:r>
            <a:br>
              <a:rPr lang="en-US" dirty="0"/>
            </a:br>
            <a:br>
              <a:rPr lang="en-US" dirty="0"/>
            </a:br>
            <a:r>
              <a:rPr lang="en-US" dirty="0"/>
              <a:t>Edge – agent base</a:t>
            </a:r>
            <a:br>
              <a:rPr lang="en-US" dirty="0"/>
            </a:br>
            <a:br>
              <a:rPr lang="en-US" dirty="0"/>
            </a:br>
            <a:br>
              <a:rPr lang="en-US" dirty="0"/>
            </a:br>
            <a:br>
              <a:rPr lang="en-US" dirty="0"/>
            </a:br>
            <a:r>
              <a:rPr lang="en-US" dirty="0"/>
              <a:t>Many of the examples will just be leveraging my Cribl Cloud Instance OR sandbox instances OR the Cribl Blog post that will be mentioned.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Grouping of Functions</a:t>
            </a:r>
          </a:p>
          <a:p>
            <a:r>
              <a:rPr lang="en-US" dirty="0"/>
              <a:t>Chaining</a:t>
            </a:r>
          </a:p>
          <a:p>
            <a:r>
              <a:rPr lang="en-US" dirty="0"/>
              <a:t>Code Blocks (</a:t>
            </a:r>
            <a:r>
              <a:rPr lang="en-US" dirty="0" err="1"/>
              <a:t>Jave</a:t>
            </a:r>
            <a:r>
              <a:rPr lang="en-US" dirty="0"/>
              <a:t> Script) </a:t>
            </a:r>
          </a:p>
          <a:p>
            <a:br>
              <a:rPr lang="en-US" dirty="0"/>
            </a:br>
            <a:r>
              <a:rPr lang="en-US" dirty="0"/>
              <a:t>AND FINALLLY!!!! -&gt; next slide</a:t>
            </a:r>
          </a:p>
          <a:p>
            <a:endParaRPr lang="en-US" dirty="0"/>
          </a:p>
        </p:txBody>
      </p:sp>
    </p:spTree>
    <p:extLst>
      <p:ext uri="{BB962C8B-B14F-4D97-AF65-F5344CB8AC3E}">
        <p14:creationId xmlns:p14="http://schemas.microsoft.com/office/powerpoint/2010/main" val="3326701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Dark Mode</a:t>
            </a:r>
          </a:p>
        </p:txBody>
      </p:sp>
    </p:spTree>
    <p:extLst>
      <p:ext uri="{BB962C8B-B14F-4D97-AF65-F5344CB8AC3E}">
        <p14:creationId xmlns:p14="http://schemas.microsoft.com/office/powerpoint/2010/main" val="595224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Image downloaded from https://www.pngall.com/comic-png/download/59539</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Main Site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Sandbox – Smaller tutorials; and basic how-to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University - </a:t>
            </a:r>
          </a:p>
          <a:p>
            <a:pPr algn="l"/>
            <a:r>
              <a:rPr lang="en-US" dirty="0"/>
              <a:t>User - </a:t>
            </a:r>
            <a:r>
              <a:rPr lang="en-US" sz="1800" b="0" i="0" u="none" strike="noStrike" baseline="0" dirty="0">
                <a:solidFill>
                  <a:srgbClr val="333333"/>
                </a:solidFill>
                <a:latin typeface="OpenSans"/>
              </a:rPr>
              <a:t>The Cribl Certified Observability Engineer Stream User (CCOE Stream User) is a foundation level certification designed</a:t>
            </a:r>
          </a:p>
          <a:p>
            <a:pPr algn="l"/>
            <a:r>
              <a:rPr lang="en-US" sz="1800" b="0" i="0" u="none" strike="noStrike" baseline="0" dirty="0">
                <a:solidFill>
                  <a:srgbClr val="333333"/>
                </a:solidFill>
                <a:latin typeface="OpenSans"/>
              </a:rPr>
              <a:t>to introduce, educate and validate the student’s ability to effectively use </a:t>
            </a:r>
            <a:r>
              <a:rPr lang="en-US" sz="1800" b="0" i="0" u="none" strike="noStrike" baseline="0" dirty="0" err="1">
                <a:solidFill>
                  <a:srgbClr val="333333"/>
                </a:solidFill>
                <a:latin typeface="OpenSans"/>
              </a:rPr>
              <a:t>Cribl’s</a:t>
            </a:r>
            <a:r>
              <a:rPr lang="en-US" sz="1800" b="0" i="0" u="none" strike="noStrike" baseline="0" dirty="0">
                <a:solidFill>
                  <a:srgbClr val="333333"/>
                </a:solidFill>
                <a:latin typeface="OpenSans"/>
              </a:rPr>
              <a:t> Stream solution. This includes</a:t>
            </a:r>
          </a:p>
          <a:p>
            <a:pPr algn="l"/>
            <a:r>
              <a:rPr lang="en-US" sz="1800" b="0" i="0" u="none" strike="noStrike" baseline="0" dirty="0">
                <a:solidFill>
                  <a:srgbClr val="333333"/>
                </a:solidFill>
                <a:latin typeface="OpenSans"/>
              </a:rPr>
              <a:t>deployment options, general Stream components, basic configurations, Pipeline configuration and operation and</a:t>
            </a:r>
          </a:p>
          <a:p>
            <a:pPr algn="l"/>
            <a:r>
              <a:rPr lang="en-US" sz="1800" b="0" i="0" u="none" strike="noStrike" baseline="0" dirty="0">
                <a:solidFill>
                  <a:srgbClr val="333333"/>
                </a:solidFill>
                <a:latin typeface="OpenSans"/>
              </a:rPr>
              <a:t>best practices.</a:t>
            </a:r>
          </a:p>
          <a:p>
            <a:pPr algn="l"/>
            <a:endParaRPr lang="en-US" sz="1800" b="0" i="0" u="none" strike="noStrike" baseline="0" dirty="0">
              <a:solidFill>
                <a:srgbClr val="333333"/>
              </a:solidFill>
              <a:latin typeface="OpenSans"/>
            </a:endParaRPr>
          </a:p>
          <a:p>
            <a:pPr algn="l"/>
            <a:endParaRPr lang="en-US" sz="1800" b="0" i="0" u="none" strike="noStrike" baseline="0" dirty="0">
              <a:solidFill>
                <a:srgbClr val="333333"/>
              </a:solidFill>
              <a:latin typeface="OpenSans"/>
            </a:endParaRPr>
          </a:p>
          <a:p>
            <a:pPr algn="l"/>
            <a:endParaRPr lang="en-US" sz="1800" b="0" i="0" u="none" strike="noStrike" baseline="0" dirty="0">
              <a:solidFill>
                <a:srgbClr val="333333"/>
              </a:solidFill>
              <a:latin typeface="OpenSans"/>
            </a:endParaRPr>
          </a:p>
          <a:p>
            <a:pPr algn="l"/>
            <a:r>
              <a:rPr lang="en-US" sz="1800" b="0" i="0" u="none" strike="noStrike" baseline="0" dirty="0">
                <a:solidFill>
                  <a:srgbClr val="333333"/>
                </a:solidFill>
                <a:latin typeface="OpenSans"/>
              </a:rPr>
              <a:t>Admin - Level 2 certification. CCOE Stream Admin extends the knowledge and experience obtained at the CCOE Stream User level by providing in-depth, practically-oriented courses. This certification is meant to prepare individuals to be the Stream expert within their organization or project, and more specifically to ensure that the implementation, management and results of their Stream environment takes place effectively and stands the best chance of success.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Go over the basics of   Source -&gt; Routes -&gt; Destinations  (and </a:t>
            </a:r>
            <a:r>
              <a:rPr lang="en-US" dirty="0" err="1"/>
              <a:t>quickconnect</a:t>
            </a:r>
            <a:r>
              <a:rPr lang="en-US" dirty="0"/>
              <a:t>) </a:t>
            </a:r>
            <a:br>
              <a:rPr lang="en-US" dirty="0"/>
            </a:br>
            <a:br>
              <a:rPr lang="en-US" dirty="0"/>
            </a:br>
            <a:r>
              <a:rPr lang="en-US" dirty="0"/>
              <a:t>Example; Taking JSON in; but spitting out CSV.  OR HEC HTTP event Collector</a:t>
            </a:r>
            <a:br>
              <a:rPr lang="en-US" dirty="0"/>
            </a:br>
            <a:br>
              <a:rPr lang="en-US" dirty="0"/>
            </a:br>
            <a:r>
              <a:rPr lang="en-US" dirty="0"/>
              <a:t>Mention Event Breakers RIGHT AFTER SOURCE!</a:t>
            </a:r>
            <a:br>
              <a:rPr lang="en-US" dirty="0"/>
            </a:br>
            <a:br>
              <a:rPr lang="en-US" dirty="0"/>
            </a:br>
            <a:r>
              <a:rPr lang="en-US" dirty="0"/>
              <a:t>Sampling next slide</a:t>
            </a:r>
            <a:br>
              <a:rPr lang="en-US" dirty="0"/>
            </a:br>
            <a:br>
              <a:rPr lang="en-US" dirty="0"/>
            </a:b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3613853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dpi="0" rotWithShape="1">
          <a:blip r:embed="rId2">
            <a:lum/>
          </a:blip>
          <a:srcRect/>
          <a:stretch>
            <a:fillRect t="-7000" b="-7000"/>
          </a:stretch>
        </a:blipFill>
        <a:effectLst/>
      </p:bgPr>
    </p:bg>
    <p:spTree>
      <p:nvGrpSpPr>
        <p:cNvPr id="1" name="Shape 9"/>
        <p:cNvGrpSpPr/>
        <p:nvPr/>
      </p:nvGrpSpPr>
      <p:grpSpPr>
        <a:xfrm>
          <a:off x="0" y="0"/>
          <a:ext cx="0" cy="0"/>
          <a:chOff x="0" y="0"/>
          <a:chExt cx="0" cy="0"/>
        </a:xfrm>
      </p:grpSpPr>
      <p:sp>
        <p:nvSpPr>
          <p:cNvPr id="11" name="Google Shape;11;p2"/>
          <p:cNvSpPr/>
          <p:nvPr/>
        </p:nvSpPr>
        <p:spPr>
          <a:xfrm>
            <a:off x="1315275" y="921225"/>
            <a:ext cx="6411650" cy="3910600"/>
          </a:xfrm>
          <a:custGeom>
            <a:avLst/>
            <a:gdLst/>
            <a:ahLst/>
            <a:cxnLst/>
            <a:rect l="l" t="t" r="r" b="b"/>
            <a:pathLst>
              <a:path w="256466" h="156424" extrusionOk="0">
                <a:moveTo>
                  <a:pt x="39612" y="0"/>
                </a:moveTo>
                <a:lnTo>
                  <a:pt x="39612" y="26023"/>
                </a:lnTo>
                <a:lnTo>
                  <a:pt x="0" y="23918"/>
                </a:lnTo>
                <a:lnTo>
                  <a:pt x="40190" y="61876"/>
                </a:lnTo>
                <a:lnTo>
                  <a:pt x="40190" y="156424"/>
                </a:lnTo>
                <a:lnTo>
                  <a:pt x="256466" y="139076"/>
                </a:lnTo>
                <a:lnTo>
                  <a:pt x="248659" y="19951"/>
                </a:lnTo>
                <a:close/>
              </a:path>
            </a:pathLst>
          </a:custGeom>
          <a:solidFill>
            <a:srgbClr val="001936">
              <a:alpha val="21920"/>
            </a:srgbClr>
          </a:solidFill>
          <a:ln>
            <a:noFill/>
          </a:ln>
        </p:spPr>
      </p:sp>
      <p:sp>
        <p:nvSpPr>
          <p:cNvPr id="12" name="Google Shape;12;p2"/>
          <p:cNvSpPr/>
          <p:nvPr/>
        </p:nvSpPr>
        <p:spPr>
          <a:xfrm>
            <a:off x="1010475" y="616425"/>
            <a:ext cx="6411650" cy="3910600"/>
          </a:xfrm>
          <a:custGeom>
            <a:avLst/>
            <a:gdLst/>
            <a:ahLst/>
            <a:cxnLst/>
            <a:rect l="l" t="t" r="r" b="b"/>
            <a:pathLst>
              <a:path w="256466" h="156424" extrusionOk="0">
                <a:moveTo>
                  <a:pt x="39612" y="0"/>
                </a:moveTo>
                <a:lnTo>
                  <a:pt x="39612" y="26023"/>
                </a:lnTo>
                <a:lnTo>
                  <a:pt x="0" y="23918"/>
                </a:lnTo>
                <a:lnTo>
                  <a:pt x="40190" y="61876"/>
                </a:lnTo>
                <a:lnTo>
                  <a:pt x="40190" y="156424"/>
                </a:lnTo>
                <a:lnTo>
                  <a:pt x="256466" y="139076"/>
                </a:lnTo>
                <a:lnTo>
                  <a:pt x="248659" y="19951"/>
                </a:lnTo>
                <a:close/>
              </a:path>
            </a:pathLst>
          </a:custGeom>
          <a:solidFill>
            <a:srgbClr val="FFFFFF"/>
          </a:solidFill>
          <a:ln w="76200" cap="flat" cmpd="sng">
            <a:solidFill>
              <a:srgbClr val="000000"/>
            </a:solidFill>
            <a:prstDash val="solid"/>
            <a:miter lim="8000"/>
            <a:headEnd type="none" w="med" len="med"/>
            <a:tailEnd type="none" w="med" len="med"/>
          </a:ln>
        </p:spPr>
      </p:sp>
      <p:sp>
        <p:nvSpPr>
          <p:cNvPr id="13" name="Google Shape;13;p2"/>
          <p:cNvSpPr txBox="1">
            <a:spLocks noGrp="1"/>
          </p:cNvSpPr>
          <p:nvPr>
            <p:ph type="ctrTitle"/>
          </p:nvPr>
        </p:nvSpPr>
        <p:spPr>
          <a:xfrm>
            <a:off x="2572125" y="2068625"/>
            <a:ext cx="42717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r>
              <a:rPr lang="en-US"/>
              <a:t>Click to edit Master title style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2"/>
        </a:solidFill>
        <a:effectLst/>
      </p:bgPr>
    </p:bg>
    <p:spTree>
      <p:nvGrpSpPr>
        <p:cNvPr id="1" name="Shape 21"/>
        <p:cNvGrpSpPr/>
        <p:nvPr/>
      </p:nvGrpSpPr>
      <p:grpSpPr>
        <a:xfrm>
          <a:off x="0" y="0"/>
          <a:ext cx="0" cy="0"/>
          <a:chOff x="0" y="0"/>
          <a:chExt cx="0" cy="0"/>
        </a:xfrm>
      </p:grpSpPr>
      <p:pic>
        <p:nvPicPr>
          <p:cNvPr id="22" name="Google Shape;22;p4" descr="comic-02.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6" name="Google Shape;26;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ngers"/>
                <a:ea typeface="Bangers"/>
                <a:cs typeface="Bangers"/>
                <a:sym typeface="Bangers"/>
              </a:defRPr>
            </a:lvl1pPr>
            <a:lvl2pPr lvl="1">
              <a:buNone/>
              <a:defRPr>
                <a:latin typeface="Bangers"/>
                <a:ea typeface="Bangers"/>
                <a:cs typeface="Bangers"/>
                <a:sym typeface="Bangers"/>
              </a:defRPr>
            </a:lvl2pPr>
            <a:lvl3pPr lvl="2">
              <a:buNone/>
              <a:defRPr>
                <a:latin typeface="Bangers"/>
                <a:ea typeface="Bangers"/>
                <a:cs typeface="Bangers"/>
                <a:sym typeface="Bangers"/>
              </a:defRPr>
            </a:lvl3pPr>
            <a:lvl4pPr lvl="3">
              <a:buNone/>
              <a:defRPr>
                <a:latin typeface="Bangers"/>
                <a:ea typeface="Bangers"/>
                <a:cs typeface="Bangers"/>
                <a:sym typeface="Bangers"/>
              </a:defRPr>
            </a:lvl4pPr>
            <a:lvl5pPr lvl="4">
              <a:buNone/>
              <a:defRPr>
                <a:latin typeface="Bangers"/>
                <a:ea typeface="Bangers"/>
                <a:cs typeface="Bangers"/>
                <a:sym typeface="Bangers"/>
              </a:defRPr>
            </a:lvl5pPr>
            <a:lvl6pPr lvl="5">
              <a:buNone/>
              <a:defRPr>
                <a:latin typeface="Bangers"/>
                <a:ea typeface="Bangers"/>
                <a:cs typeface="Bangers"/>
                <a:sym typeface="Bangers"/>
              </a:defRPr>
            </a:lvl6pPr>
            <a:lvl7pPr lvl="6">
              <a:buNone/>
              <a:defRPr>
                <a:latin typeface="Bangers"/>
                <a:ea typeface="Bangers"/>
                <a:cs typeface="Bangers"/>
                <a:sym typeface="Bangers"/>
              </a:defRPr>
            </a:lvl7pPr>
            <a:lvl8pPr lvl="7">
              <a:buNone/>
              <a:defRPr>
                <a:latin typeface="Bangers"/>
                <a:ea typeface="Bangers"/>
                <a:cs typeface="Bangers"/>
                <a:sym typeface="Bangers"/>
              </a:defRPr>
            </a:lvl8pPr>
            <a:lvl9pPr lvl="8">
              <a:buNone/>
              <a:defRPr>
                <a:latin typeface="Bangers"/>
                <a:ea typeface="Bangers"/>
                <a:cs typeface="Bangers"/>
                <a:sym typeface="Bangers"/>
              </a:defRPr>
            </a:lvl9pPr>
          </a:lstStyle>
          <a:p>
            <a:pPr marL="0" lvl="0" indent="0" algn="r" rtl="0">
              <a:spcBef>
                <a:spcPts val="0"/>
              </a:spcBef>
              <a:spcAft>
                <a:spcPts val="0"/>
              </a:spcAft>
              <a:buNone/>
            </a:pPr>
            <a:fld id="{00000000-1234-1234-1234-123412341234}" type="slidenum">
              <a:rPr lang="en"/>
              <a:t>‹#›</a:t>
            </a:fld>
            <a:endParaRPr/>
          </a:p>
        </p:txBody>
      </p:sp>
      <p:sp>
        <p:nvSpPr>
          <p:cNvPr id="7" name="Google Shape;29;p5"/>
          <p:cNvSpPr/>
          <p:nvPr userDrawn="1"/>
        </p:nvSpPr>
        <p:spPr>
          <a:xfrm>
            <a:off x="734600" y="699705"/>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001936">
              <a:alpha val="21920"/>
            </a:srgbClr>
          </a:solidFill>
          <a:ln>
            <a:noFill/>
          </a:ln>
        </p:spPr>
      </p:sp>
      <p:sp>
        <p:nvSpPr>
          <p:cNvPr id="8" name="Google Shape;30;p5"/>
          <p:cNvSpPr/>
          <p:nvPr userDrawn="1"/>
        </p:nvSpPr>
        <p:spPr>
          <a:xfrm>
            <a:off x="506000" y="471105"/>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FFFFFF"/>
          </a:solidFill>
          <a:ln w="76200" cap="flat" cmpd="sng">
            <a:solidFill>
              <a:srgbClr val="000000"/>
            </a:solidFill>
            <a:prstDash val="solid"/>
            <a:miter lim="8000"/>
            <a:headEnd type="none" w="med" len="med"/>
            <a:tailEnd type="none" w="med" len="med"/>
          </a:ln>
        </p:spPr>
      </p:sp>
      <p:sp>
        <p:nvSpPr>
          <p:cNvPr id="25" name="Google Shape;25;p4"/>
          <p:cNvSpPr txBox="1">
            <a:spLocks noGrp="1"/>
          </p:cNvSpPr>
          <p:nvPr>
            <p:ph type="body" idx="1"/>
          </p:nvPr>
        </p:nvSpPr>
        <p:spPr>
          <a:xfrm>
            <a:off x="2905800" y="2161800"/>
            <a:ext cx="3332400" cy="8199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Clr>
                <a:srgbClr val="000000"/>
              </a:buClr>
              <a:buSzPts val="2400"/>
              <a:buFont typeface="Bangers"/>
              <a:buChar char="×"/>
              <a:defRPr sz="2400">
                <a:solidFill>
                  <a:srgbClr val="000000"/>
                </a:solidFill>
                <a:latin typeface="Bangers"/>
                <a:ea typeface="Bangers"/>
                <a:cs typeface="Bangers"/>
                <a:sym typeface="Bangers"/>
              </a:defRPr>
            </a:lvl1pPr>
            <a:lvl2pPr marL="914400" lvl="1" indent="-381000" algn="ctr" rtl="0">
              <a:spcBef>
                <a:spcPts val="0"/>
              </a:spcBef>
              <a:spcAft>
                <a:spcPts val="0"/>
              </a:spcAft>
              <a:buClr>
                <a:srgbClr val="000000"/>
              </a:buClr>
              <a:buSzPts val="2400"/>
              <a:buFont typeface="Bangers"/>
              <a:buChar char="×"/>
              <a:defRPr>
                <a:solidFill>
                  <a:srgbClr val="000000"/>
                </a:solidFill>
                <a:latin typeface="Bangers"/>
                <a:ea typeface="Bangers"/>
                <a:cs typeface="Bangers"/>
                <a:sym typeface="Bangers"/>
              </a:defRPr>
            </a:lvl2pPr>
            <a:lvl3pPr marL="1371600" lvl="2" indent="-381000" algn="ctr" rtl="0">
              <a:spcBef>
                <a:spcPts val="0"/>
              </a:spcBef>
              <a:spcAft>
                <a:spcPts val="0"/>
              </a:spcAft>
              <a:buClr>
                <a:srgbClr val="000000"/>
              </a:buClr>
              <a:buSzPts val="2400"/>
              <a:buFont typeface="Bangers"/>
              <a:buChar char="×"/>
              <a:defRPr>
                <a:solidFill>
                  <a:srgbClr val="000000"/>
                </a:solidFill>
                <a:latin typeface="Bangers"/>
                <a:ea typeface="Bangers"/>
                <a:cs typeface="Bangers"/>
                <a:sym typeface="Bangers"/>
              </a:defRPr>
            </a:lvl3pPr>
            <a:lvl4pPr marL="1828800" lvl="3"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4pPr>
            <a:lvl5pPr marL="2286000" lvl="4"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5pPr>
            <a:lvl6pPr marL="2743200" lvl="5"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6pPr>
            <a:lvl7pPr marL="3200400" lvl="6"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7pPr>
            <a:lvl8pPr marL="3657600" lvl="7"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8pPr>
            <a:lvl9pPr marL="4114800" lvl="8" indent="-381000" algn="ctr">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9pPr>
          </a:lstStyle>
          <a:p>
            <a:pPr lvl="0"/>
            <a:r>
              <a:rPr lang="en-US"/>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solidFill>
          <a:schemeClr val="accent3"/>
        </a:solidFill>
        <a:effectLst/>
      </p:bgPr>
    </p:bg>
    <p:spTree>
      <p:nvGrpSpPr>
        <p:cNvPr id="1" name="Shape 27"/>
        <p:cNvGrpSpPr/>
        <p:nvPr/>
      </p:nvGrpSpPr>
      <p:grpSpPr>
        <a:xfrm>
          <a:off x="0" y="0"/>
          <a:ext cx="0" cy="0"/>
          <a:chOff x="0" y="0"/>
          <a:chExt cx="0" cy="0"/>
        </a:xfrm>
      </p:grpSpPr>
      <p:pic>
        <p:nvPicPr>
          <p:cNvPr id="28" name="Google Shape;28;p5" descr="comic-01.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9" name="Google Shape;29;p5"/>
          <p:cNvSpPr/>
          <p:nvPr/>
        </p:nvSpPr>
        <p:spPr>
          <a:xfrm>
            <a:off x="734600" y="763500"/>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001936">
              <a:alpha val="21920"/>
            </a:srgbClr>
          </a:solidFill>
          <a:ln>
            <a:noFill/>
          </a:ln>
        </p:spPr>
      </p:sp>
      <p:sp>
        <p:nvSpPr>
          <p:cNvPr id="30" name="Google Shape;30;p5"/>
          <p:cNvSpPr/>
          <p:nvPr/>
        </p:nvSpPr>
        <p:spPr>
          <a:xfrm>
            <a:off x="506000" y="534900"/>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FFFFFF"/>
          </a:solidFill>
          <a:ln w="76200" cap="flat" cmpd="sng">
            <a:solidFill>
              <a:srgbClr val="000000"/>
            </a:solidFill>
            <a:prstDash val="solid"/>
            <a:miter lim="8000"/>
            <a:headEnd type="none" w="med" len="med"/>
            <a:tailEnd type="none" w="med" len="med"/>
          </a:ln>
        </p:spPr>
      </p:sp>
      <p:sp>
        <p:nvSpPr>
          <p:cNvPr id="31" name="Google Shape;31;p5"/>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2" name="Google Shape;32;p5"/>
          <p:cNvSpPr txBox="1">
            <a:spLocks noGrp="1"/>
          </p:cNvSpPr>
          <p:nvPr>
            <p:ph type="body" idx="1"/>
          </p:nvPr>
        </p:nvSpPr>
        <p:spPr>
          <a:xfrm>
            <a:off x="1052050" y="1545942"/>
            <a:ext cx="7710900" cy="33036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pPr lvl="0"/>
            <a:r>
              <a:rPr lang="en-US"/>
              <a:t>Click to edit Master text styles</a:t>
            </a:r>
          </a:p>
        </p:txBody>
      </p:sp>
      <p:sp>
        <p:nvSpPr>
          <p:cNvPr id="33" name="Google Shape;33;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solidFill>
          <a:srgbClr val="249651"/>
        </a:solidFill>
        <a:effectLst/>
      </p:bgPr>
    </p:bg>
    <p:spTree>
      <p:nvGrpSpPr>
        <p:cNvPr id="1" name="Shape 34"/>
        <p:cNvGrpSpPr/>
        <p:nvPr/>
      </p:nvGrpSpPr>
      <p:grpSpPr>
        <a:xfrm>
          <a:off x="0" y="0"/>
          <a:ext cx="0" cy="0"/>
          <a:chOff x="0" y="0"/>
          <a:chExt cx="0" cy="0"/>
        </a:xfrm>
      </p:grpSpPr>
      <p:pic>
        <p:nvPicPr>
          <p:cNvPr id="35" name="Google Shape;35;p6" descr="comic-01.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36" name="Google Shape;36;p6"/>
          <p:cNvSpPr/>
          <p:nvPr/>
        </p:nvSpPr>
        <p:spPr>
          <a:xfrm>
            <a:off x="734600" y="763500"/>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001936">
              <a:alpha val="21920"/>
            </a:srgbClr>
          </a:solidFill>
          <a:ln>
            <a:noFill/>
          </a:ln>
        </p:spPr>
      </p:sp>
      <p:sp>
        <p:nvSpPr>
          <p:cNvPr id="37" name="Google Shape;37;p6"/>
          <p:cNvSpPr/>
          <p:nvPr/>
        </p:nvSpPr>
        <p:spPr>
          <a:xfrm>
            <a:off x="506000" y="534900"/>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FFFFFF"/>
          </a:solidFill>
          <a:ln w="76200" cap="flat" cmpd="sng">
            <a:solidFill>
              <a:srgbClr val="000000"/>
            </a:solidFill>
            <a:prstDash val="solid"/>
            <a:miter lim="8000"/>
            <a:headEnd type="none" w="med" len="med"/>
            <a:tailEnd type="none" w="med" len="med"/>
          </a:ln>
        </p:spPr>
      </p:sp>
      <p:sp>
        <p:nvSpPr>
          <p:cNvPr id="38" name="Google Shape;38;p6"/>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39" name="Google Shape;39;p6"/>
          <p:cNvSpPr txBox="1">
            <a:spLocks noGrp="1"/>
          </p:cNvSpPr>
          <p:nvPr>
            <p:ph type="body" idx="1"/>
          </p:nvPr>
        </p:nvSpPr>
        <p:spPr>
          <a:xfrm>
            <a:off x="1073625" y="1550125"/>
            <a:ext cx="3396300" cy="26661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en-US"/>
              <a:t>Click to edit Master text styles</a:t>
            </a:r>
          </a:p>
        </p:txBody>
      </p:sp>
      <p:sp>
        <p:nvSpPr>
          <p:cNvPr id="40" name="Google Shape;40;p6"/>
          <p:cNvSpPr txBox="1">
            <a:spLocks noGrp="1"/>
          </p:cNvSpPr>
          <p:nvPr>
            <p:ph type="body" idx="2"/>
          </p:nvPr>
        </p:nvSpPr>
        <p:spPr>
          <a:xfrm>
            <a:off x="4674251" y="1550125"/>
            <a:ext cx="3396300" cy="26661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en-US"/>
              <a:t>Click to edit Master text styles</a:t>
            </a:r>
          </a:p>
        </p:txBody>
      </p:sp>
      <p:sp>
        <p:nvSpPr>
          <p:cNvPr id="41" name="Google Shape;41;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solidFill>
          <a:schemeClr val="accent5"/>
        </a:solidFill>
        <a:effectLst/>
      </p:bgPr>
    </p:bg>
    <p:spTree>
      <p:nvGrpSpPr>
        <p:cNvPr id="1" name="Shape 42"/>
        <p:cNvGrpSpPr/>
        <p:nvPr/>
      </p:nvGrpSpPr>
      <p:grpSpPr>
        <a:xfrm>
          <a:off x="0" y="0"/>
          <a:ext cx="0" cy="0"/>
          <a:chOff x="0" y="0"/>
          <a:chExt cx="0" cy="0"/>
        </a:xfrm>
      </p:grpSpPr>
      <p:pic>
        <p:nvPicPr>
          <p:cNvPr id="43" name="Google Shape;43;p7" descr="comic-01.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44" name="Google Shape;44;p7"/>
          <p:cNvSpPr/>
          <p:nvPr/>
        </p:nvSpPr>
        <p:spPr>
          <a:xfrm>
            <a:off x="734600" y="763500"/>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001936">
              <a:alpha val="21920"/>
            </a:srgbClr>
          </a:solidFill>
          <a:ln>
            <a:noFill/>
          </a:ln>
        </p:spPr>
      </p:sp>
      <p:sp>
        <p:nvSpPr>
          <p:cNvPr id="45" name="Google Shape;45;p7"/>
          <p:cNvSpPr/>
          <p:nvPr/>
        </p:nvSpPr>
        <p:spPr>
          <a:xfrm>
            <a:off x="506000" y="534900"/>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FFFFFF"/>
          </a:solidFill>
          <a:ln w="76200" cap="flat" cmpd="sng">
            <a:solidFill>
              <a:srgbClr val="000000"/>
            </a:solidFill>
            <a:prstDash val="solid"/>
            <a:miter lim="8000"/>
            <a:headEnd type="none" w="med" len="med"/>
            <a:tailEnd type="none" w="med" len="med"/>
          </a:ln>
        </p:spPr>
      </p:sp>
      <p:sp>
        <p:nvSpPr>
          <p:cNvPr id="46" name="Google Shape;46;p7"/>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47" name="Google Shape;47;p7"/>
          <p:cNvSpPr txBox="1">
            <a:spLocks noGrp="1"/>
          </p:cNvSpPr>
          <p:nvPr>
            <p:ph type="body" idx="1"/>
          </p:nvPr>
        </p:nvSpPr>
        <p:spPr>
          <a:xfrm>
            <a:off x="902950" y="1556175"/>
            <a:ext cx="2295300" cy="2822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pPr lvl="0"/>
            <a:r>
              <a:rPr lang="en-US"/>
              <a:t>Click to edit Master text styles</a:t>
            </a:r>
          </a:p>
        </p:txBody>
      </p:sp>
      <p:sp>
        <p:nvSpPr>
          <p:cNvPr id="48" name="Google Shape;48;p7"/>
          <p:cNvSpPr txBox="1">
            <a:spLocks noGrp="1"/>
          </p:cNvSpPr>
          <p:nvPr>
            <p:ph type="body" idx="2"/>
          </p:nvPr>
        </p:nvSpPr>
        <p:spPr>
          <a:xfrm>
            <a:off x="3315993" y="1556175"/>
            <a:ext cx="2295300" cy="2822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pPr lvl="0"/>
            <a:r>
              <a:rPr lang="en-US"/>
              <a:t>Click to edit Master text styles</a:t>
            </a:r>
          </a:p>
        </p:txBody>
      </p:sp>
      <p:sp>
        <p:nvSpPr>
          <p:cNvPr id="49" name="Google Shape;49;p7"/>
          <p:cNvSpPr txBox="1">
            <a:spLocks noGrp="1"/>
          </p:cNvSpPr>
          <p:nvPr>
            <p:ph type="body" idx="3"/>
          </p:nvPr>
        </p:nvSpPr>
        <p:spPr>
          <a:xfrm>
            <a:off x="5729035" y="1556175"/>
            <a:ext cx="2295300" cy="2822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pPr lvl="0"/>
            <a:r>
              <a:rPr lang="en-US"/>
              <a:t>Click to edit Master text styles</a:t>
            </a:r>
          </a:p>
        </p:txBody>
      </p:sp>
      <p:sp>
        <p:nvSpPr>
          <p:cNvPr id="50" name="Google Shape;50;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824BB0"/>
        </a:solidFill>
        <a:effectLst/>
      </p:bgPr>
    </p:bg>
    <p:spTree>
      <p:nvGrpSpPr>
        <p:cNvPr id="1" name="Shape 63"/>
        <p:cNvGrpSpPr/>
        <p:nvPr/>
      </p:nvGrpSpPr>
      <p:grpSpPr>
        <a:xfrm>
          <a:off x="0" y="0"/>
          <a:ext cx="0" cy="0"/>
          <a:chOff x="0" y="0"/>
          <a:chExt cx="0" cy="0"/>
        </a:xfrm>
      </p:grpSpPr>
      <p:pic>
        <p:nvPicPr>
          <p:cNvPr id="64" name="Google Shape;64;p10" descr="comic-03.pn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65" name="Google Shape;65;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0A7E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rot="161729">
            <a:off x="976261" y="876906"/>
            <a:ext cx="7029878" cy="760139"/>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1pPr>
            <a:lvl2pPr lvl="1">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2pPr>
            <a:lvl3pPr lvl="2">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3pPr>
            <a:lvl4pPr lvl="3">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4pPr>
            <a:lvl5pPr lvl="4">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5pPr>
            <a:lvl6pPr lvl="5">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6pPr>
            <a:lvl7pPr lvl="6">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7pPr>
            <a:lvl8pPr lvl="7">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8pPr>
            <a:lvl9pPr lvl="8">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9pPr>
          </a:lstStyle>
          <a:p>
            <a:endParaRPr/>
          </a:p>
        </p:txBody>
      </p:sp>
      <p:sp>
        <p:nvSpPr>
          <p:cNvPr id="7" name="Google Shape;7;p1"/>
          <p:cNvSpPr txBox="1">
            <a:spLocks noGrp="1"/>
          </p:cNvSpPr>
          <p:nvPr>
            <p:ph type="body" idx="1"/>
          </p:nvPr>
        </p:nvSpPr>
        <p:spPr>
          <a:xfrm>
            <a:off x="1052050" y="1545942"/>
            <a:ext cx="7710900" cy="330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Sniglet"/>
              <a:buChar char="×"/>
              <a:defRPr sz="3000">
                <a:solidFill>
                  <a:schemeClr val="dk1"/>
                </a:solidFill>
                <a:latin typeface="Sniglet"/>
                <a:ea typeface="Sniglet"/>
                <a:cs typeface="Sniglet"/>
                <a:sym typeface="Sniglet"/>
              </a:defRPr>
            </a:lvl1pPr>
            <a:lvl2pPr marL="914400" lvl="1" indent="-381000">
              <a:spcBef>
                <a:spcPts val="0"/>
              </a:spcBef>
              <a:spcAft>
                <a:spcPts val="0"/>
              </a:spcAft>
              <a:buClr>
                <a:schemeClr val="dk1"/>
              </a:buClr>
              <a:buSzPts val="2400"/>
              <a:buFont typeface="Sniglet"/>
              <a:buChar char="×"/>
              <a:defRPr sz="2400">
                <a:solidFill>
                  <a:schemeClr val="dk1"/>
                </a:solidFill>
                <a:latin typeface="Sniglet"/>
                <a:ea typeface="Sniglet"/>
                <a:cs typeface="Sniglet"/>
                <a:sym typeface="Sniglet"/>
              </a:defRPr>
            </a:lvl2pPr>
            <a:lvl3pPr marL="1371600" lvl="2" indent="-381000">
              <a:spcBef>
                <a:spcPts val="0"/>
              </a:spcBef>
              <a:spcAft>
                <a:spcPts val="0"/>
              </a:spcAft>
              <a:buClr>
                <a:schemeClr val="dk1"/>
              </a:buClr>
              <a:buSzPts val="2400"/>
              <a:buFont typeface="Sniglet"/>
              <a:buChar char="×"/>
              <a:defRPr sz="2400">
                <a:solidFill>
                  <a:schemeClr val="dk1"/>
                </a:solidFill>
                <a:latin typeface="Sniglet"/>
                <a:ea typeface="Sniglet"/>
                <a:cs typeface="Sniglet"/>
                <a:sym typeface="Sniglet"/>
              </a:defRPr>
            </a:lvl3pPr>
            <a:lvl4pPr marL="1828800" lvl="3" indent="-3429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4pPr>
            <a:lvl5pPr marL="2286000" lvl="4" indent="-3429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5pPr>
            <a:lvl6pPr marL="2743200" lvl="5" indent="-3429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6pPr>
            <a:lvl7pPr marL="3200400" lvl="6" indent="-3429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7pPr>
            <a:lvl8pPr marL="3657600" lvl="7" indent="-3429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8pPr>
            <a:lvl9pPr marL="4114800" lvl="8" indent="-3429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9pPr>
          </a:lstStyle>
          <a:p>
            <a:endParaRPr dirty="0"/>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200">
                <a:solidFill>
                  <a:srgbClr val="FFFFFF"/>
                </a:solidFill>
                <a:latin typeface="Bangers"/>
                <a:ea typeface="Bangers"/>
                <a:cs typeface="Bangers"/>
                <a:sym typeface="Bangers"/>
              </a:defRPr>
            </a:lvl1pPr>
            <a:lvl2pPr lvl="1" algn="r">
              <a:buNone/>
              <a:defRPr sz="1200">
                <a:solidFill>
                  <a:srgbClr val="FFFFFF"/>
                </a:solidFill>
                <a:latin typeface="Bangers"/>
                <a:ea typeface="Bangers"/>
                <a:cs typeface="Bangers"/>
                <a:sym typeface="Bangers"/>
              </a:defRPr>
            </a:lvl2pPr>
            <a:lvl3pPr lvl="2" algn="r">
              <a:buNone/>
              <a:defRPr sz="1200">
                <a:solidFill>
                  <a:srgbClr val="FFFFFF"/>
                </a:solidFill>
                <a:latin typeface="Bangers"/>
                <a:ea typeface="Bangers"/>
                <a:cs typeface="Bangers"/>
                <a:sym typeface="Bangers"/>
              </a:defRPr>
            </a:lvl3pPr>
            <a:lvl4pPr lvl="3" algn="r">
              <a:buNone/>
              <a:defRPr sz="1200">
                <a:solidFill>
                  <a:srgbClr val="FFFFFF"/>
                </a:solidFill>
                <a:latin typeface="Bangers"/>
                <a:ea typeface="Bangers"/>
                <a:cs typeface="Bangers"/>
                <a:sym typeface="Bangers"/>
              </a:defRPr>
            </a:lvl4pPr>
            <a:lvl5pPr lvl="4" algn="r">
              <a:buNone/>
              <a:defRPr sz="1200">
                <a:solidFill>
                  <a:srgbClr val="FFFFFF"/>
                </a:solidFill>
                <a:latin typeface="Bangers"/>
                <a:ea typeface="Bangers"/>
                <a:cs typeface="Bangers"/>
                <a:sym typeface="Bangers"/>
              </a:defRPr>
            </a:lvl5pPr>
            <a:lvl6pPr lvl="5" algn="r">
              <a:buNone/>
              <a:defRPr sz="1200">
                <a:solidFill>
                  <a:srgbClr val="FFFFFF"/>
                </a:solidFill>
                <a:latin typeface="Bangers"/>
                <a:ea typeface="Bangers"/>
                <a:cs typeface="Bangers"/>
                <a:sym typeface="Bangers"/>
              </a:defRPr>
            </a:lvl6pPr>
            <a:lvl7pPr lvl="6" algn="r">
              <a:buNone/>
              <a:defRPr sz="1200">
                <a:solidFill>
                  <a:srgbClr val="FFFFFF"/>
                </a:solidFill>
                <a:latin typeface="Bangers"/>
                <a:ea typeface="Bangers"/>
                <a:cs typeface="Bangers"/>
                <a:sym typeface="Bangers"/>
              </a:defRPr>
            </a:lvl7pPr>
            <a:lvl8pPr lvl="7" algn="r">
              <a:buNone/>
              <a:defRPr sz="1200">
                <a:solidFill>
                  <a:srgbClr val="FFFFFF"/>
                </a:solidFill>
                <a:latin typeface="Bangers"/>
                <a:ea typeface="Bangers"/>
                <a:cs typeface="Bangers"/>
                <a:sym typeface="Bangers"/>
              </a:defRPr>
            </a:lvl8pPr>
            <a:lvl9pPr lvl="8" algn="r">
              <a:buNone/>
              <a:defRPr sz="1200">
                <a:solidFill>
                  <a:srgbClr val="FFFFFF"/>
                </a:solidFill>
                <a:latin typeface="Bangers"/>
                <a:ea typeface="Bangers"/>
                <a:cs typeface="Bangers"/>
                <a:sym typeface="Bangers"/>
              </a:defRPr>
            </a:lvl9pPr>
          </a:lstStyle>
          <a:p>
            <a:pPr marL="0" lvl="0" indent="0" algn="r" rtl="0">
              <a:spcBef>
                <a:spcPts val="0"/>
              </a:spcBef>
              <a:spcAft>
                <a:spcPts val="0"/>
              </a:spcAft>
              <a:buNone/>
            </a:pPr>
            <a:fld id="{00000000-1234-1234-1234-123412341234}" type="slidenum">
              <a:rPr lang="en"/>
              <a:t>‹#›</a:t>
            </a:fld>
            <a:endParaRPr/>
          </a:p>
        </p:txBody>
      </p:sp>
      <p:pic>
        <p:nvPicPr>
          <p:cNvPr id="3" name="Picture 2" descr="Text&#10;&#10;Description automatically generated">
            <a:extLst>
              <a:ext uri="{FF2B5EF4-FFF2-40B4-BE49-F238E27FC236}">
                <a16:creationId xmlns:a16="http://schemas.microsoft.com/office/drawing/2014/main" id="{5C8CB124-46EB-CA1D-8138-6E9411DC15D5}"/>
              </a:ext>
            </a:extLst>
          </p:cNvPr>
          <p:cNvPicPr>
            <a:picLocks noChangeAspect="1"/>
          </p:cNvPicPr>
          <p:nvPr userDrawn="1"/>
        </p:nvPicPr>
        <p:blipFill>
          <a:blip r:embed="rId8"/>
          <a:stretch>
            <a:fillRect/>
          </a:stretch>
        </p:blipFill>
        <p:spPr>
          <a:xfrm>
            <a:off x="-69198" y="4804305"/>
            <a:ext cx="1121248" cy="284692"/>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sandbox.cribl.io/course/enrichment"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cribl.io/strea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cribl.io/university/" TargetMode="External"/><Relationship Id="rId4" Type="http://schemas.openxmlformats.org/officeDocument/2006/relationships/hyperlink" Target="https://sandbox.cribl.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Shape 69"/>
        <p:cNvGrpSpPr/>
        <p:nvPr/>
      </p:nvGrpSpPr>
      <p:grpSpPr>
        <a:xfrm>
          <a:off x="0" y="0"/>
          <a:ext cx="0" cy="0"/>
          <a:chOff x="0" y="0"/>
          <a:chExt cx="0" cy="0"/>
        </a:xfrm>
      </p:grpSpPr>
      <p:sp>
        <p:nvSpPr>
          <p:cNvPr id="70" name="Google Shape;70;p11"/>
          <p:cNvSpPr txBox="1">
            <a:spLocks noGrp="1"/>
          </p:cNvSpPr>
          <p:nvPr>
            <p:ph type="ctrTitle"/>
          </p:nvPr>
        </p:nvSpPr>
        <p:spPr>
          <a:xfrm>
            <a:off x="2483004" y="1991850"/>
            <a:ext cx="4527395" cy="1159800"/>
          </a:xfrm>
          <a:prstGeom prst="rect">
            <a:avLst/>
          </a:prstGeom>
        </p:spPr>
        <p:txBody>
          <a:bodyPr spcFirstLastPara="1" wrap="square" lIns="91425" tIns="91425" rIns="91425" bIns="91425" anchor="ctr" anchorCtr="0">
            <a:noAutofit/>
          </a:bodyPr>
          <a:lstStyle/>
          <a:p>
            <a:pPr lvl="0"/>
            <a:r>
              <a:rPr lang="en-US" sz="8000" dirty="0" err="1"/>
              <a:t>Bsides</a:t>
            </a:r>
            <a:r>
              <a:rPr lang="en-US" sz="8000" dirty="0"/>
              <a:t> Spl</a:t>
            </a:r>
            <a:r>
              <a:rPr lang="en-US" sz="8000" baseline="30000" dirty="0"/>
              <a:t>22</a:t>
            </a:r>
            <a:r>
              <a:rPr lang="en-US" dirty="0"/>
              <a:t> </a:t>
            </a:r>
            <a:r>
              <a:rPr lang="en-US" sz="4000" dirty="0"/>
              <a:t>How to Cribl some things to be useful. (AND CIM)</a:t>
            </a:r>
            <a:endParaRPr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98"/>
        <p:cNvGrpSpPr/>
        <p:nvPr/>
      </p:nvGrpSpPr>
      <p:grpSpPr>
        <a:xfrm>
          <a:off x="0" y="0"/>
          <a:ext cx="0" cy="0"/>
          <a:chOff x="0" y="0"/>
          <a:chExt cx="0" cy="0"/>
        </a:xfrm>
      </p:grpSpPr>
      <p:sp>
        <p:nvSpPr>
          <p:cNvPr id="100" name="Google Shape;100;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3" name="Picture 2">
            <a:extLst>
              <a:ext uri="{FF2B5EF4-FFF2-40B4-BE49-F238E27FC236}">
                <a16:creationId xmlns:a16="http://schemas.microsoft.com/office/drawing/2014/main" id="{40F203AE-1948-BDB9-34FF-09CAD4099866}"/>
              </a:ext>
            </a:extLst>
          </p:cNvPr>
          <p:cNvPicPr>
            <a:picLocks noChangeAspect="1"/>
          </p:cNvPicPr>
          <p:nvPr/>
        </p:nvPicPr>
        <p:blipFill>
          <a:blip r:embed="rId3"/>
          <a:stretch>
            <a:fillRect/>
          </a:stretch>
        </p:blipFill>
        <p:spPr>
          <a:xfrm>
            <a:off x="262758" y="167340"/>
            <a:ext cx="8650014" cy="4582511"/>
          </a:xfrm>
          <a:prstGeom prst="rect">
            <a:avLst/>
          </a:prstGeom>
        </p:spPr>
      </p:pic>
    </p:spTree>
    <p:extLst>
      <p:ext uri="{BB962C8B-B14F-4D97-AF65-F5344CB8AC3E}">
        <p14:creationId xmlns:p14="http://schemas.microsoft.com/office/powerpoint/2010/main" val="1714069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BF8E6A-C999-DD1C-7AEE-E856B325A590}"/>
              </a:ext>
            </a:extLst>
          </p:cNvPr>
          <p:cNvSpPr>
            <a:spLocks noGrp="1"/>
          </p:cNvSpPr>
          <p:nvPr>
            <p:ph type="title"/>
          </p:nvPr>
        </p:nvSpPr>
        <p:spPr>
          <a:xfrm rot="161729">
            <a:off x="3192511" y="33744"/>
            <a:ext cx="2742817" cy="490528"/>
          </a:xfrm>
        </p:spPr>
        <p:txBody>
          <a:bodyPr/>
          <a:lstStyle/>
          <a:p>
            <a:r>
              <a:rPr lang="en-US" dirty="0"/>
              <a:t>Sample Example</a:t>
            </a:r>
          </a:p>
        </p:txBody>
      </p:sp>
      <p:sp>
        <p:nvSpPr>
          <p:cNvPr id="2" name="Slide Number Placeholder 1">
            <a:extLst>
              <a:ext uri="{FF2B5EF4-FFF2-40B4-BE49-F238E27FC236}">
                <a16:creationId xmlns:a16="http://schemas.microsoft.com/office/drawing/2014/main" id="{A89896F4-40FE-6999-CBF0-CF6701AC91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6" name="Picture 5">
            <a:extLst>
              <a:ext uri="{FF2B5EF4-FFF2-40B4-BE49-F238E27FC236}">
                <a16:creationId xmlns:a16="http://schemas.microsoft.com/office/drawing/2014/main" id="{9238D2D8-F5D4-4EA7-86B1-3333AB0AE799}"/>
              </a:ext>
            </a:extLst>
          </p:cNvPr>
          <p:cNvPicPr>
            <a:picLocks noChangeAspect="1"/>
          </p:cNvPicPr>
          <p:nvPr/>
        </p:nvPicPr>
        <p:blipFill>
          <a:blip r:embed="rId3"/>
          <a:stretch>
            <a:fillRect/>
          </a:stretch>
        </p:blipFill>
        <p:spPr>
          <a:xfrm>
            <a:off x="-9504" y="416560"/>
            <a:ext cx="9153504" cy="4396733"/>
          </a:xfrm>
          <a:prstGeom prst="rect">
            <a:avLst/>
          </a:prstGeom>
        </p:spPr>
      </p:pic>
    </p:spTree>
    <p:extLst>
      <p:ext uri="{BB962C8B-B14F-4D97-AF65-F5344CB8AC3E}">
        <p14:creationId xmlns:p14="http://schemas.microsoft.com/office/powerpoint/2010/main" val="1235124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100FA5D-CE4A-873E-EDEF-911CE57D5DA4}"/>
              </a:ext>
            </a:extLst>
          </p:cNvPr>
          <p:cNvSpPr>
            <a:spLocks noGrp="1"/>
          </p:cNvSpPr>
          <p:nvPr>
            <p:ph type="ctrTitle"/>
          </p:nvPr>
        </p:nvSpPr>
        <p:spPr>
          <a:xfrm>
            <a:off x="2561965" y="1225345"/>
            <a:ext cx="4271700" cy="1159800"/>
          </a:xfrm>
        </p:spPr>
        <p:txBody>
          <a:bodyPr wrap="square" anchor="ctr">
            <a:normAutofit/>
          </a:bodyPr>
          <a:lstStyle/>
          <a:p>
            <a:pPr marL="76200" indent="0">
              <a:lnSpc>
                <a:spcPct val="90000"/>
              </a:lnSpc>
              <a:buNone/>
            </a:pPr>
            <a:r>
              <a:rPr lang="en-US" sz="3500" b="1" dirty="0"/>
              <a:t>What about that CIM THING?</a:t>
            </a:r>
          </a:p>
        </p:txBody>
      </p:sp>
      <p:sp>
        <p:nvSpPr>
          <p:cNvPr id="4" name="Slide Number Placeholder 3" hidden="1">
            <a:extLst>
              <a:ext uri="{FF2B5EF4-FFF2-40B4-BE49-F238E27FC236}">
                <a16:creationId xmlns:a16="http://schemas.microsoft.com/office/drawing/2014/main" id="{B748188D-A20D-0F84-222E-DFD1E85EAAA7}"/>
              </a:ext>
            </a:extLst>
          </p:cNvPr>
          <p:cNvSpPr>
            <a:spLocks noGrp="1"/>
          </p:cNvSpPr>
          <p:nvPr>
            <p:ph type="sldNum" idx="4294967295"/>
          </p:nvPr>
        </p:nvSpPr>
        <p:spPr>
          <a:xfrm>
            <a:off x="8556784" y="4749851"/>
            <a:ext cx="548700" cy="393600"/>
          </a:xfrm>
        </p:spPr>
        <p:txBody>
          <a:bodyPr wrap="square" anchor="t">
            <a:normAutofit/>
          </a:bodyPr>
          <a:lstStyle/>
          <a:p>
            <a:pPr marL="0" lvl="0" indent="0" rtl="0">
              <a:lnSpc>
                <a:spcPct val="90000"/>
              </a:lnSpc>
              <a:spcBef>
                <a:spcPts val="0"/>
              </a:spcBef>
              <a:spcAft>
                <a:spcPts val="600"/>
              </a:spcAft>
              <a:buNone/>
            </a:pPr>
            <a:fld id="{00000000-1234-1234-1234-123412341234}" type="slidenum">
              <a:rPr lang="en" sz="900" smtClean="0"/>
              <a:pPr marL="0" lvl="0" indent="0" rtl="0">
                <a:lnSpc>
                  <a:spcPct val="90000"/>
                </a:lnSpc>
                <a:spcBef>
                  <a:spcPts val="0"/>
                </a:spcBef>
                <a:spcAft>
                  <a:spcPts val="600"/>
                </a:spcAft>
                <a:buNone/>
              </a:pPr>
              <a:t>12</a:t>
            </a:fld>
            <a:endParaRPr lang="en" sz="900"/>
          </a:p>
        </p:txBody>
      </p:sp>
      <p:sp>
        <p:nvSpPr>
          <p:cNvPr id="9" name="TextBox 8">
            <a:extLst>
              <a:ext uri="{FF2B5EF4-FFF2-40B4-BE49-F238E27FC236}">
                <a16:creationId xmlns:a16="http://schemas.microsoft.com/office/drawing/2014/main" id="{2B341BD6-2DD6-896E-3E4B-AF3E5982900A}"/>
              </a:ext>
            </a:extLst>
          </p:cNvPr>
          <p:cNvSpPr txBox="1"/>
          <p:nvPr/>
        </p:nvSpPr>
        <p:spPr>
          <a:xfrm>
            <a:off x="2561965" y="2661920"/>
            <a:ext cx="4041491" cy="1077218"/>
          </a:xfrm>
          <a:prstGeom prst="rect">
            <a:avLst/>
          </a:prstGeom>
          <a:noFill/>
        </p:spPr>
        <p:txBody>
          <a:bodyPr wrap="none" rtlCol="0">
            <a:spAutoFit/>
          </a:bodyPr>
          <a:lstStyle/>
          <a:p>
            <a:r>
              <a:rPr lang="en-US" sz="3200" dirty="0">
                <a:latin typeface="Bangers" panose="020B0604020202020204" charset="0"/>
              </a:rPr>
              <a:t>Leverage the EVAL function</a:t>
            </a:r>
            <a:br>
              <a:rPr lang="en-US" sz="3200" dirty="0">
                <a:latin typeface="Bangers" panose="020B0604020202020204" charset="0"/>
              </a:rPr>
            </a:br>
            <a:r>
              <a:rPr lang="en-US" sz="3200" dirty="0">
                <a:latin typeface="Bangers" panose="020B0604020202020204" charset="0"/>
              </a:rPr>
              <a:t>…and more. </a:t>
            </a:r>
          </a:p>
        </p:txBody>
      </p:sp>
    </p:spTree>
    <p:extLst>
      <p:ext uri="{BB962C8B-B14F-4D97-AF65-F5344CB8AC3E}">
        <p14:creationId xmlns:p14="http://schemas.microsoft.com/office/powerpoint/2010/main" val="1334405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E074DA-928E-1E1E-0B4E-10141A5ED72F}"/>
              </a:ext>
            </a:extLst>
          </p:cNvPr>
          <p:cNvSpPr>
            <a:spLocks noGrp="1"/>
          </p:cNvSpPr>
          <p:nvPr>
            <p:ph type="title"/>
          </p:nvPr>
        </p:nvSpPr>
        <p:spPr/>
        <p:txBody>
          <a:bodyPr/>
          <a:lstStyle/>
          <a:p>
            <a:r>
              <a:rPr lang="en-US" dirty="0"/>
              <a:t>GEOIP Enrichment at Ingestion</a:t>
            </a:r>
          </a:p>
        </p:txBody>
      </p:sp>
      <p:sp>
        <p:nvSpPr>
          <p:cNvPr id="5" name="Text Placeholder 4">
            <a:extLst>
              <a:ext uri="{FF2B5EF4-FFF2-40B4-BE49-F238E27FC236}">
                <a16:creationId xmlns:a16="http://schemas.microsoft.com/office/drawing/2014/main" id="{428452E7-8066-D2DF-0E2E-44FEFB7616D5}"/>
              </a:ext>
            </a:extLst>
          </p:cNvPr>
          <p:cNvSpPr>
            <a:spLocks noGrp="1"/>
          </p:cNvSpPr>
          <p:nvPr>
            <p:ph type="body" idx="1"/>
          </p:nvPr>
        </p:nvSpPr>
        <p:spPr>
          <a:xfrm>
            <a:off x="609600" y="1545942"/>
            <a:ext cx="7572124" cy="3303600"/>
          </a:xfrm>
        </p:spPr>
        <p:txBody>
          <a:bodyPr/>
          <a:lstStyle/>
          <a:p>
            <a:r>
              <a:rPr lang="en-US" dirty="0"/>
              <a:t>Knowing IP info and adding it to the data at ingestion is a huge win. (at the costs of space) </a:t>
            </a:r>
          </a:p>
          <a:p>
            <a:r>
              <a:rPr lang="en-US" dirty="0"/>
              <a:t>Then being able to use EVAL functions to downsize the size of the fields that may show by default. (Or other languages) </a:t>
            </a:r>
          </a:p>
        </p:txBody>
      </p:sp>
      <p:sp>
        <p:nvSpPr>
          <p:cNvPr id="2" name="Slide Number Placeholder 1">
            <a:extLst>
              <a:ext uri="{FF2B5EF4-FFF2-40B4-BE49-F238E27FC236}">
                <a16:creationId xmlns:a16="http://schemas.microsoft.com/office/drawing/2014/main" id="{7CEF4593-3CA8-12C1-2187-2012B38A20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3100940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E074DA-928E-1E1E-0B4E-10141A5ED72F}"/>
              </a:ext>
            </a:extLst>
          </p:cNvPr>
          <p:cNvSpPr>
            <a:spLocks noGrp="1"/>
          </p:cNvSpPr>
          <p:nvPr>
            <p:ph type="title"/>
          </p:nvPr>
        </p:nvSpPr>
        <p:spPr/>
        <p:txBody>
          <a:bodyPr/>
          <a:lstStyle/>
          <a:p>
            <a:r>
              <a:rPr lang="en-US" dirty="0"/>
              <a:t>Going Deeper and adding Vuln Information</a:t>
            </a:r>
          </a:p>
        </p:txBody>
      </p:sp>
      <p:sp>
        <p:nvSpPr>
          <p:cNvPr id="5" name="Text Placeholder 4">
            <a:extLst>
              <a:ext uri="{FF2B5EF4-FFF2-40B4-BE49-F238E27FC236}">
                <a16:creationId xmlns:a16="http://schemas.microsoft.com/office/drawing/2014/main" id="{428452E7-8066-D2DF-0E2E-44FEFB7616D5}"/>
              </a:ext>
            </a:extLst>
          </p:cNvPr>
          <p:cNvSpPr>
            <a:spLocks noGrp="1"/>
          </p:cNvSpPr>
          <p:nvPr>
            <p:ph type="body" idx="1"/>
          </p:nvPr>
        </p:nvSpPr>
        <p:spPr>
          <a:xfrm>
            <a:off x="609600" y="1545942"/>
            <a:ext cx="7572124" cy="3303600"/>
          </a:xfrm>
        </p:spPr>
        <p:txBody>
          <a:bodyPr/>
          <a:lstStyle/>
          <a:p>
            <a:r>
              <a:rPr lang="en-US" dirty="0"/>
              <a:t>Leveraging Possible Compromised Ips</a:t>
            </a:r>
          </a:p>
          <a:p>
            <a:r>
              <a:rPr lang="en-US" dirty="0"/>
              <a:t>Using a lookup to compare and “enrich” data on if matched compromised list.</a:t>
            </a:r>
          </a:p>
        </p:txBody>
      </p:sp>
      <p:sp>
        <p:nvSpPr>
          <p:cNvPr id="2" name="Slide Number Placeholder 1">
            <a:extLst>
              <a:ext uri="{FF2B5EF4-FFF2-40B4-BE49-F238E27FC236}">
                <a16:creationId xmlns:a16="http://schemas.microsoft.com/office/drawing/2014/main" id="{7CEF4593-3CA8-12C1-2187-2012B38A20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4129507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55F69-8E17-0EDA-B3F8-D3967F0C131F}"/>
              </a:ext>
            </a:extLst>
          </p:cNvPr>
          <p:cNvSpPr>
            <a:spLocks noGrp="1"/>
          </p:cNvSpPr>
          <p:nvPr>
            <p:ph type="title"/>
          </p:nvPr>
        </p:nvSpPr>
        <p:spPr/>
        <p:txBody>
          <a:bodyPr/>
          <a:lstStyle/>
          <a:p>
            <a:r>
              <a:rPr lang="en-US" dirty="0"/>
              <a:t>Sound Interesting? </a:t>
            </a:r>
          </a:p>
        </p:txBody>
      </p:sp>
      <p:sp>
        <p:nvSpPr>
          <p:cNvPr id="3" name="Text Placeholder 2">
            <a:extLst>
              <a:ext uri="{FF2B5EF4-FFF2-40B4-BE49-F238E27FC236}">
                <a16:creationId xmlns:a16="http://schemas.microsoft.com/office/drawing/2014/main" id="{8663DBFD-1257-6D0E-6D6E-25B4FB46E9B9}"/>
              </a:ext>
            </a:extLst>
          </p:cNvPr>
          <p:cNvSpPr>
            <a:spLocks noGrp="1"/>
          </p:cNvSpPr>
          <p:nvPr>
            <p:ph type="body" idx="1"/>
          </p:nvPr>
        </p:nvSpPr>
        <p:spPr/>
        <p:txBody>
          <a:bodyPr/>
          <a:lstStyle/>
          <a:p>
            <a:r>
              <a:rPr lang="en-US" sz="2400" dirty="0" err="1"/>
              <a:t>Geoip</a:t>
            </a:r>
            <a:r>
              <a:rPr lang="en-US" sz="2400" dirty="0"/>
              <a:t> + </a:t>
            </a:r>
            <a:r>
              <a:rPr lang="en-US" sz="2400" dirty="0" err="1"/>
              <a:t>ip</a:t>
            </a:r>
            <a:r>
              <a:rPr lang="en-US" sz="2400" dirty="0"/>
              <a:t> threat intel enrichment </a:t>
            </a:r>
            <a:r>
              <a:rPr lang="en-US" sz="2400" dirty="0">
                <a:hlinkClick r:id="rId3"/>
              </a:rPr>
              <a:t>https://sandbox.cribl.io/course/enrichment</a:t>
            </a:r>
            <a:endParaRPr lang="en-US" sz="2400" dirty="0"/>
          </a:p>
          <a:p>
            <a:r>
              <a:rPr lang="en-US" sz="2400" dirty="0"/>
              <a:t>Threat Intel with bro Blog by Cribl  - https://cribl.io/blog/simple-threat-intelligence-with-cribl-logstream/</a:t>
            </a:r>
          </a:p>
        </p:txBody>
      </p:sp>
      <p:sp>
        <p:nvSpPr>
          <p:cNvPr id="4" name="Slide Number Placeholder 3">
            <a:extLst>
              <a:ext uri="{FF2B5EF4-FFF2-40B4-BE49-F238E27FC236}">
                <a16:creationId xmlns:a16="http://schemas.microsoft.com/office/drawing/2014/main" id="{0EC60FEC-0409-556E-0EC0-5DEA3BF47B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83806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E2DE10-C9B0-7779-27E6-F5596F5BF231}"/>
              </a:ext>
            </a:extLst>
          </p:cNvPr>
          <p:cNvSpPr>
            <a:spLocks noGrp="1"/>
          </p:cNvSpPr>
          <p:nvPr>
            <p:ph type="sldNum" idx="12"/>
          </p:nvPr>
        </p:nvSpPr>
        <p:spPr/>
        <p:txBody>
          <a:bodyPr/>
          <a:lstStyle/>
          <a:p>
            <a:pPr lvl="0"/>
            <a:fld id="{00000000-1234-1234-1234-123412341234}" type="slidenum">
              <a:rPr lang="en" smtClean="0"/>
              <a:pPr lvl="0"/>
              <a:t>16</a:t>
            </a:fld>
            <a:endParaRPr lang="en"/>
          </a:p>
        </p:txBody>
      </p:sp>
      <p:pic>
        <p:nvPicPr>
          <p:cNvPr id="11" name="Picture 10">
            <a:extLst>
              <a:ext uri="{FF2B5EF4-FFF2-40B4-BE49-F238E27FC236}">
                <a16:creationId xmlns:a16="http://schemas.microsoft.com/office/drawing/2014/main" id="{3AF09896-8F71-DF26-BFB1-91BBCD297A4F}"/>
              </a:ext>
            </a:extLst>
          </p:cNvPr>
          <p:cNvPicPr>
            <a:picLocks noChangeAspect="1"/>
          </p:cNvPicPr>
          <p:nvPr/>
        </p:nvPicPr>
        <p:blipFill>
          <a:blip r:embed="rId3"/>
          <a:stretch>
            <a:fillRect/>
          </a:stretch>
        </p:blipFill>
        <p:spPr>
          <a:xfrm>
            <a:off x="1775460" y="0"/>
            <a:ext cx="6517202" cy="5143500"/>
          </a:xfrm>
          <a:prstGeom prst="rect">
            <a:avLst/>
          </a:prstGeom>
        </p:spPr>
      </p:pic>
    </p:spTree>
    <p:extLst>
      <p:ext uri="{BB962C8B-B14F-4D97-AF65-F5344CB8AC3E}">
        <p14:creationId xmlns:p14="http://schemas.microsoft.com/office/powerpoint/2010/main" val="94002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DF16B2-F25D-D8BD-88A3-F24F7C6D6B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4" name="Picture 3">
            <a:extLst>
              <a:ext uri="{FF2B5EF4-FFF2-40B4-BE49-F238E27FC236}">
                <a16:creationId xmlns:a16="http://schemas.microsoft.com/office/drawing/2014/main" id="{0990E41F-3E8A-88AF-0FEA-660D32E43200}"/>
              </a:ext>
            </a:extLst>
          </p:cNvPr>
          <p:cNvPicPr>
            <a:picLocks noChangeAspect="1"/>
          </p:cNvPicPr>
          <p:nvPr/>
        </p:nvPicPr>
        <p:blipFill>
          <a:blip r:embed="rId2"/>
          <a:stretch>
            <a:fillRect/>
          </a:stretch>
        </p:blipFill>
        <p:spPr>
          <a:xfrm>
            <a:off x="418740" y="274121"/>
            <a:ext cx="8306520" cy="4595258"/>
          </a:xfrm>
          <a:prstGeom prst="rect">
            <a:avLst/>
          </a:prstGeom>
        </p:spPr>
      </p:pic>
    </p:spTree>
    <p:extLst>
      <p:ext uri="{BB962C8B-B14F-4D97-AF65-F5344CB8AC3E}">
        <p14:creationId xmlns:p14="http://schemas.microsoft.com/office/powerpoint/2010/main" val="4192004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D900"/>
        </a:solidFill>
        <a:effectLst/>
      </p:bgPr>
    </p:bg>
    <p:spTree>
      <p:nvGrpSpPr>
        <p:cNvPr id="1" name="Shape 267"/>
        <p:cNvGrpSpPr/>
        <p:nvPr/>
      </p:nvGrpSpPr>
      <p:grpSpPr>
        <a:xfrm>
          <a:off x="0" y="0"/>
          <a:ext cx="0" cy="0"/>
          <a:chOff x="0" y="0"/>
          <a:chExt cx="0" cy="0"/>
        </a:xfrm>
      </p:grpSpPr>
      <p:sp>
        <p:nvSpPr>
          <p:cNvPr id="268" name="Google Shape;268;p33"/>
          <p:cNvSpPr/>
          <p:nvPr/>
        </p:nvSpPr>
        <p:spPr>
          <a:xfrm>
            <a:off x="4181017" y="994513"/>
            <a:ext cx="4184700" cy="2672100"/>
          </a:xfrm>
          <a:prstGeom prst="rect">
            <a:avLst/>
          </a:prstGeom>
          <a:solidFill>
            <a:srgbClr val="001936">
              <a:alpha val="21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Sniglet"/>
                <a:ea typeface="Sniglet"/>
                <a:cs typeface="Sniglet"/>
                <a:sym typeface="Sniglet"/>
              </a:rPr>
              <a:t>Place your screenshot here</a:t>
            </a:r>
            <a:endParaRPr sz="1000" dirty="0">
              <a:solidFill>
                <a:srgbClr val="FFFFFF"/>
              </a:solidFill>
              <a:latin typeface="Sniglet"/>
              <a:ea typeface="Sniglet"/>
              <a:cs typeface="Sniglet"/>
              <a:sym typeface="Sniglet"/>
            </a:endParaRPr>
          </a:p>
        </p:txBody>
      </p:sp>
      <p:sp>
        <p:nvSpPr>
          <p:cNvPr id="269" name="Google Shape;269;p33"/>
          <p:cNvSpPr/>
          <p:nvPr/>
        </p:nvSpPr>
        <p:spPr>
          <a:xfrm>
            <a:off x="3415004" y="457200"/>
            <a:ext cx="5570376" cy="4432041"/>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txBox="1">
            <a:spLocks noGrp="1"/>
          </p:cNvSpPr>
          <p:nvPr>
            <p:ph type="body" idx="4294967295"/>
          </p:nvPr>
        </p:nvSpPr>
        <p:spPr>
          <a:xfrm>
            <a:off x="158621" y="271489"/>
            <a:ext cx="3264534" cy="2934166"/>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sz="6000" dirty="0">
                <a:solidFill>
                  <a:srgbClr val="002060"/>
                </a:solidFill>
                <a:latin typeface="Bangers"/>
                <a:ea typeface="Bangers"/>
                <a:cs typeface="Bangers"/>
                <a:sym typeface="Bangers"/>
              </a:rPr>
              <a:t>The  </a:t>
            </a:r>
            <a:r>
              <a:rPr lang="en-US" sz="6000" dirty="0" err="1">
                <a:solidFill>
                  <a:srgbClr val="002060"/>
                </a:solidFill>
                <a:latin typeface="Bangers"/>
                <a:ea typeface="Bangers"/>
                <a:cs typeface="Bangers"/>
                <a:sym typeface="Bangers"/>
              </a:rPr>
              <a:t>kinda</a:t>
            </a:r>
            <a:r>
              <a:rPr lang="en-US" sz="6000" dirty="0">
                <a:solidFill>
                  <a:srgbClr val="002060"/>
                </a:solidFill>
                <a:latin typeface="Bangers"/>
                <a:ea typeface="Bangers"/>
                <a:cs typeface="Bangers"/>
                <a:sym typeface="Bangers"/>
              </a:rPr>
              <a:t> Unique Story</a:t>
            </a:r>
            <a:endParaRPr sz="6000" dirty="0">
              <a:solidFill>
                <a:srgbClr val="002060"/>
              </a:solidFill>
              <a:latin typeface="Bangers"/>
              <a:ea typeface="Bangers"/>
              <a:cs typeface="Bangers"/>
              <a:sym typeface="Bangers"/>
            </a:endParaRPr>
          </a:p>
        </p:txBody>
      </p:sp>
      <p:sp>
        <p:nvSpPr>
          <p:cNvPr id="271" name="Google Shape;271;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3" name="Picture 2">
            <a:extLst>
              <a:ext uri="{FF2B5EF4-FFF2-40B4-BE49-F238E27FC236}">
                <a16:creationId xmlns:a16="http://schemas.microsoft.com/office/drawing/2014/main" id="{97D027EB-55EB-DBF7-F6E5-CE771C2BE756}"/>
              </a:ext>
            </a:extLst>
          </p:cNvPr>
          <p:cNvPicPr>
            <a:picLocks noChangeAspect="1"/>
          </p:cNvPicPr>
          <p:nvPr/>
        </p:nvPicPr>
        <p:blipFill>
          <a:blip r:embed="rId3"/>
          <a:srcRect/>
          <a:stretch/>
        </p:blipFill>
        <p:spPr>
          <a:xfrm>
            <a:off x="3647090" y="651641"/>
            <a:ext cx="5114355" cy="3373821"/>
          </a:xfrm>
          <a:prstGeom prst="rect">
            <a:avLst/>
          </a:prstGeom>
        </p:spPr>
      </p:pic>
    </p:spTree>
    <p:extLst>
      <p:ext uri="{BB962C8B-B14F-4D97-AF65-F5344CB8AC3E}">
        <p14:creationId xmlns:p14="http://schemas.microsoft.com/office/powerpoint/2010/main" val="1217055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 Start of our Ingesiton Setup </a:t>
            </a:r>
            <a:endParaRPr dirty="0"/>
          </a:p>
        </p:txBody>
      </p:sp>
      <p:sp>
        <p:nvSpPr>
          <p:cNvPr id="106" name="Google Shape;106;p16"/>
          <p:cNvSpPr txBox="1">
            <a:spLocks noGrp="1"/>
          </p:cNvSpPr>
          <p:nvPr>
            <p:ph type="body" idx="1"/>
          </p:nvPr>
        </p:nvSpPr>
        <p:spPr>
          <a:xfrm>
            <a:off x="1052050" y="1545950"/>
            <a:ext cx="6968100" cy="33036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sz="2400" dirty="0"/>
              <a:t>CSV Files of </a:t>
            </a:r>
            <a:r>
              <a:rPr lang="en-US" sz="2400" dirty="0" err="1"/>
              <a:t>Netflow</a:t>
            </a:r>
            <a:r>
              <a:rPr lang="en-US" sz="2400" dirty="0"/>
              <a:t> data </a:t>
            </a:r>
            <a:endParaRPr sz="2400" dirty="0"/>
          </a:p>
          <a:p>
            <a:pPr marL="457200" lvl="0" indent="-381000" algn="l" rtl="0">
              <a:spcBef>
                <a:spcPts val="0"/>
              </a:spcBef>
              <a:spcAft>
                <a:spcPts val="0"/>
              </a:spcAft>
              <a:buSzPts val="2400"/>
              <a:buChar char="×"/>
            </a:pPr>
            <a:r>
              <a:rPr lang="en-US" sz="2400" dirty="0"/>
              <a:t>Was using Splunk Forwarder and doing index time extractions for all fields. </a:t>
            </a:r>
            <a:endParaRPr sz="2400" dirty="0"/>
          </a:p>
          <a:p>
            <a:pPr marL="457200" lvl="0" indent="-381000" algn="l" rtl="0">
              <a:spcBef>
                <a:spcPts val="0"/>
              </a:spcBef>
              <a:spcAft>
                <a:spcPts val="0"/>
              </a:spcAft>
              <a:buSzPts val="2400"/>
              <a:buChar char="×"/>
            </a:pPr>
            <a:r>
              <a:rPr lang="en-US" sz="2400" dirty="0"/>
              <a:t>Switching to Cribl for future enrichment use cases and new streaming sources in the future. </a:t>
            </a:r>
            <a:endParaRPr sz="2400" dirty="0"/>
          </a:p>
        </p:txBody>
      </p:sp>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2200640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ctrTitle" idx="4294967295"/>
          </p:nvPr>
        </p:nvSpPr>
        <p:spPr>
          <a:xfrm>
            <a:off x="0" y="2784475"/>
            <a:ext cx="4229100" cy="11604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0" dirty="0">
                <a:solidFill>
                  <a:schemeClr val="bg1"/>
                </a:solidFill>
              </a:rPr>
              <a:t>Hello!</a:t>
            </a:r>
            <a:endParaRPr sz="12000" dirty="0">
              <a:solidFill>
                <a:schemeClr val="bg1"/>
              </a:solidFill>
            </a:endParaRPr>
          </a:p>
        </p:txBody>
      </p:sp>
      <p:pic>
        <p:nvPicPr>
          <p:cNvPr id="86" name="Google Shape;86;p13"/>
          <p:cNvPicPr preferRelativeResize="0"/>
          <p:nvPr/>
        </p:nvPicPr>
        <p:blipFill>
          <a:blip r:embed="rId3"/>
          <a:srcRect/>
          <a:stretch/>
        </p:blipFill>
        <p:spPr>
          <a:xfrm>
            <a:off x="4236818" y="231628"/>
            <a:ext cx="4479042" cy="44790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7" name="Google Shape;87;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4" name="Picture 3" descr="Logo&#10;&#10;Description automatically generated">
            <a:extLst>
              <a:ext uri="{FF2B5EF4-FFF2-40B4-BE49-F238E27FC236}">
                <a16:creationId xmlns:a16="http://schemas.microsoft.com/office/drawing/2014/main" id="{B688085E-AC00-BCC3-6402-9952DED130F2}"/>
              </a:ext>
            </a:extLst>
          </p:cNvPr>
          <p:cNvPicPr>
            <a:picLocks noChangeAspect="1"/>
          </p:cNvPicPr>
          <p:nvPr/>
        </p:nvPicPr>
        <p:blipFill>
          <a:blip r:embed="rId4"/>
          <a:stretch>
            <a:fillRect/>
          </a:stretch>
        </p:blipFill>
        <p:spPr>
          <a:xfrm>
            <a:off x="2404028" y="0"/>
            <a:ext cx="2512561" cy="188442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98"/>
        <p:cNvGrpSpPr/>
        <p:nvPr/>
      </p:nvGrpSpPr>
      <p:grpSpPr>
        <a:xfrm>
          <a:off x="0" y="0"/>
          <a:ext cx="0" cy="0"/>
          <a:chOff x="0" y="0"/>
          <a:chExt cx="0" cy="0"/>
        </a:xfrm>
      </p:grpSpPr>
      <p:sp>
        <p:nvSpPr>
          <p:cNvPr id="99" name="Google Shape;99;p15"/>
          <p:cNvSpPr txBox="1">
            <a:spLocks noGrp="1"/>
          </p:cNvSpPr>
          <p:nvPr>
            <p:ph type="body" idx="1"/>
          </p:nvPr>
        </p:nvSpPr>
        <p:spPr>
          <a:xfrm>
            <a:off x="2495897" y="777573"/>
            <a:ext cx="3332400" cy="819900"/>
          </a:xfrm>
          <a:prstGeom prst="rect">
            <a:avLst/>
          </a:prstGeom>
        </p:spPr>
        <p:txBody>
          <a:bodyPr spcFirstLastPara="1" wrap="square" lIns="91425" tIns="91425" rIns="91425" bIns="91425" anchor="ctr" anchorCtr="0">
            <a:noAutofit/>
          </a:bodyPr>
          <a:lstStyle/>
          <a:p>
            <a:pPr marL="0" lvl="0" indent="0">
              <a:buNone/>
            </a:pPr>
            <a:r>
              <a:rPr lang="en-US" dirty="0"/>
              <a:t>Sample File/Event CSV</a:t>
            </a:r>
            <a:endParaRPr dirty="0"/>
          </a:p>
        </p:txBody>
      </p:sp>
      <p:sp>
        <p:nvSpPr>
          <p:cNvPr id="100" name="Google Shape;100;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2" name="TextBox 1">
            <a:extLst>
              <a:ext uri="{FF2B5EF4-FFF2-40B4-BE49-F238E27FC236}">
                <a16:creationId xmlns:a16="http://schemas.microsoft.com/office/drawing/2014/main" id="{96195B73-9E29-F4DF-BCD3-62B2B7DBB096}"/>
              </a:ext>
            </a:extLst>
          </p:cNvPr>
          <p:cNvSpPr txBox="1"/>
          <p:nvPr/>
        </p:nvSpPr>
        <p:spPr>
          <a:xfrm>
            <a:off x="746234" y="1828800"/>
            <a:ext cx="7556938" cy="2308324"/>
          </a:xfrm>
          <a:prstGeom prst="rect">
            <a:avLst/>
          </a:prstGeom>
          <a:noFill/>
        </p:spPr>
        <p:txBody>
          <a:bodyPr wrap="square" rtlCol="0">
            <a:spAutoFit/>
          </a:bodyPr>
          <a:lstStyle/>
          <a:p>
            <a:r>
              <a:rPr lang="en-US" sz="1600" dirty="0">
                <a:latin typeface="+mn-lt"/>
              </a:rPr>
              <a:t>EPOCH,Hdate,Site,Type,Protocol,Src_IP,SIP_1,SIP_2,SIP_3,SIP_4,Dest_IP,DST_1,DST_2,DST_3,DST_4,SRC_Port,DST_Port,Duration,SRC_byte,DST_byte,SRC_pkt,DEST_pkt,SRC_SITE,DEST_SITE,SRC_Flag,DST_Flags,TCP_FLAG,First_SRC_SEQ,First_DST_SEQ,last_SRC_SEQ,last_DST_SEQ,Category,Source</a:t>
            </a:r>
          </a:p>
          <a:p>
            <a:endParaRPr lang="en-US" sz="1600" dirty="0">
              <a:latin typeface="+mn-lt"/>
            </a:endParaRPr>
          </a:p>
          <a:p>
            <a:r>
              <a:rPr lang="en-US" sz="1600" dirty="0">
                <a:latin typeface="+mn-lt"/>
              </a:rPr>
              <a:t>1663213689,20220915034808.900,DC1,netflow,6,10015225211,10,15,225,211,17253027201,17,253,27,201,50084,443,30.961705,1905,6502,15,15,DC1,,223,91,"ACK,SYN/ACK,ACK",2704635042,2753897680,2704635983,2753903186,SSL,/</a:t>
            </a:r>
            <a:r>
              <a:rPr lang="en-US" sz="1600" dirty="0" err="1">
                <a:latin typeface="+mn-lt"/>
              </a:rPr>
              <a:t>netflow</a:t>
            </a:r>
            <a:r>
              <a:rPr lang="en-US" sz="1600" dirty="0">
                <a:latin typeface="+mn-lt"/>
              </a:rPr>
              <a:t>/file/$date</a:t>
            </a:r>
          </a:p>
        </p:txBody>
      </p:sp>
      <p:sp>
        <p:nvSpPr>
          <p:cNvPr id="3" name="TextBox 2">
            <a:extLst>
              <a:ext uri="{FF2B5EF4-FFF2-40B4-BE49-F238E27FC236}">
                <a16:creationId xmlns:a16="http://schemas.microsoft.com/office/drawing/2014/main" id="{07544AF6-D260-CAA2-24E9-281E859F753B}"/>
              </a:ext>
            </a:extLst>
          </p:cNvPr>
          <p:cNvSpPr txBox="1"/>
          <p:nvPr/>
        </p:nvSpPr>
        <p:spPr>
          <a:xfrm>
            <a:off x="4150233" y="4058150"/>
            <a:ext cx="673582" cy="307777"/>
          </a:xfrm>
          <a:prstGeom prst="rect">
            <a:avLst/>
          </a:prstGeom>
          <a:noFill/>
        </p:spPr>
        <p:txBody>
          <a:bodyPr wrap="none" rtlCol="0">
            <a:spAutoFit/>
          </a:bodyPr>
          <a:lstStyle/>
          <a:p>
            <a:r>
              <a:rPr lang="en-US" b="1" dirty="0"/>
              <a:t>BLEH</a:t>
            </a:r>
          </a:p>
        </p:txBody>
      </p:sp>
      <p:sp>
        <p:nvSpPr>
          <p:cNvPr id="4" name="TextBox 3">
            <a:extLst>
              <a:ext uri="{FF2B5EF4-FFF2-40B4-BE49-F238E27FC236}">
                <a16:creationId xmlns:a16="http://schemas.microsoft.com/office/drawing/2014/main" id="{FA887EA9-7DFE-D2D7-C6DE-332842394970}"/>
              </a:ext>
            </a:extLst>
          </p:cNvPr>
          <p:cNvSpPr txBox="1"/>
          <p:nvPr/>
        </p:nvSpPr>
        <p:spPr>
          <a:xfrm>
            <a:off x="6148552" y="1103586"/>
            <a:ext cx="910827" cy="307777"/>
          </a:xfrm>
          <a:prstGeom prst="rect">
            <a:avLst/>
          </a:prstGeom>
          <a:noFill/>
        </p:spPr>
        <p:txBody>
          <a:bodyPr wrap="none" rtlCol="0">
            <a:spAutoFit/>
          </a:bodyPr>
          <a:lstStyle/>
          <a:p>
            <a:r>
              <a:rPr lang="en-US" dirty="0"/>
              <a:t>36 Fields</a:t>
            </a:r>
          </a:p>
        </p:txBody>
      </p:sp>
    </p:spTree>
    <p:extLst>
      <p:ext uri="{BB962C8B-B14F-4D97-AF65-F5344CB8AC3E}">
        <p14:creationId xmlns:p14="http://schemas.microsoft.com/office/powerpoint/2010/main" val="3736299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5C4CA"/>
        </a:solidFill>
        <a:effectLst/>
      </p:bgPr>
    </p:bg>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 what was the issue? </a:t>
            </a:r>
            <a:endParaRPr dirty="0"/>
          </a:p>
        </p:txBody>
      </p:sp>
      <p:sp>
        <p:nvSpPr>
          <p:cNvPr id="142" name="Google Shape;142;p19"/>
          <p:cNvSpPr txBox="1">
            <a:spLocks noGrp="1"/>
          </p:cNvSpPr>
          <p:nvPr>
            <p:ph type="body" idx="1"/>
          </p:nvPr>
        </p:nvSpPr>
        <p:spPr>
          <a:xfrm>
            <a:off x="902950" y="1556175"/>
            <a:ext cx="2295300" cy="282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Indexed ALL the fields</a:t>
            </a:r>
          </a:p>
          <a:p>
            <a:pPr marL="0" lvl="0" indent="0" algn="l" rtl="0">
              <a:spcBef>
                <a:spcPts val="600"/>
              </a:spcBef>
              <a:spcAft>
                <a:spcPts val="0"/>
              </a:spcAft>
              <a:buNone/>
            </a:pPr>
            <a:endParaRPr lang="en" dirty="0"/>
          </a:p>
          <a:p>
            <a:pPr marL="0" lvl="0" indent="0" algn="l" rtl="0">
              <a:spcBef>
                <a:spcPts val="600"/>
              </a:spcBef>
              <a:spcAft>
                <a:spcPts val="0"/>
              </a:spcAft>
              <a:buNone/>
            </a:pPr>
            <a:r>
              <a:rPr lang="en" dirty="0"/>
              <a:t>We had VERY HIGH Disk Usage per GB/TB of _raw data. (I.E. 1GB of Data took ~4GB of Data on Disk)</a:t>
            </a:r>
            <a:endParaRPr dirty="0"/>
          </a:p>
        </p:txBody>
      </p:sp>
      <p:sp>
        <p:nvSpPr>
          <p:cNvPr id="143" name="Google Shape;143;p19"/>
          <p:cNvSpPr txBox="1">
            <a:spLocks noGrp="1"/>
          </p:cNvSpPr>
          <p:nvPr>
            <p:ph type="body" idx="2"/>
          </p:nvPr>
        </p:nvSpPr>
        <p:spPr>
          <a:xfrm>
            <a:off x="3315993" y="1556175"/>
            <a:ext cx="2295300" cy="282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Its netflow (So huge intake/license hit)</a:t>
            </a:r>
          </a:p>
          <a:p>
            <a:pPr marL="0" lvl="0" indent="0" algn="l" rtl="0">
              <a:spcBef>
                <a:spcPts val="600"/>
              </a:spcBef>
              <a:spcAft>
                <a:spcPts val="0"/>
              </a:spcAft>
              <a:buNone/>
            </a:pPr>
            <a:endParaRPr lang="en" dirty="0"/>
          </a:p>
          <a:p>
            <a:pPr marL="0" lvl="0" indent="0" algn="l" rtl="0">
              <a:spcBef>
                <a:spcPts val="600"/>
              </a:spcBef>
              <a:spcAft>
                <a:spcPts val="0"/>
              </a:spcAft>
              <a:buNone/>
            </a:pPr>
            <a:r>
              <a:rPr lang="en" dirty="0"/>
              <a:t>One of the primary use cases for Splunk but also a very LARGE ingest. </a:t>
            </a:r>
            <a:endParaRPr dirty="0"/>
          </a:p>
        </p:txBody>
      </p:sp>
      <p:sp>
        <p:nvSpPr>
          <p:cNvPr id="144" name="Google Shape;144;p19"/>
          <p:cNvSpPr txBox="1">
            <a:spLocks noGrp="1"/>
          </p:cNvSpPr>
          <p:nvPr>
            <p:ph type="body" idx="3"/>
          </p:nvPr>
        </p:nvSpPr>
        <p:spPr>
          <a:xfrm>
            <a:off x="5729035" y="1556175"/>
            <a:ext cx="2295300" cy="282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t>Structured in a certain way, but not “Splunk Friendly” </a:t>
            </a:r>
            <a:endParaRPr dirty="0"/>
          </a:p>
          <a:p>
            <a:pPr marL="0" lvl="0" indent="0" algn="l" rtl="0">
              <a:spcBef>
                <a:spcPts val="600"/>
              </a:spcBef>
              <a:spcAft>
                <a:spcPts val="0"/>
              </a:spcAft>
              <a:buNone/>
            </a:pPr>
            <a:endParaRPr dirty="0"/>
          </a:p>
        </p:txBody>
      </p:sp>
      <p:sp>
        <p:nvSpPr>
          <p:cNvPr id="145" name="Google Shape;145;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3" name="Picture 2" descr="Text&#10;&#10;Description automatically generated">
            <a:extLst>
              <a:ext uri="{FF2B5EF4-FFF2-40B4-BE49-F238E27FC236}">
                <a16:creationId xmlns:a16="http://schemas.microsoft.com/office/drawing/2014/main" id="{4DD7BDF8-8957-A2AC-253C-7FC3D72FD176}"/>
              </a:ext>
            </a:extLst>
          </p:cNvPr>
          <p:cNvPicPr>
            <a:picLocks noChangeAspect="1"/>
          </p:cNvPicPr>
          <p:nvPr/>
        </p:nvPicPr>
        <p:blipFill>
          <a:blip r:embed="rId3"/>
          <a:stretch>
            <a:fillRect/>
          </a:stretch>
        </p:blipFill>
        <p:spPr>
          <a:xfrm>
            <a:off x="6642272" y="293676"/>
            <a:ext cx="1926253" cy="10899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5C4CA"/>
        </a:solidFill>
        <a:effectLst/>
      </p:bgPr>
    </p:bg>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No…what is the issue? </a:t>
            </a:r>
            <a:endParaRPr dirty="0"/>
          </a:p>
        </p:txBody>
      </p:sp>
      <p:sp>
        <p:nvSpPr>
          <p:cNvPr id="142" name="Google Shape;142;p19"/>
          <p:cNvSpPr txBox="1">
            <a:spLocks noGrp="1"/>
          </p:cNvSpPr>
          <p:nvPr>
            <p:ph type="body" idx="1"/>
          </p:nvPr>
        </p:nvSpPr>
        <p:spPr>
          <a:xfrm>
            <a:off x="902950" y="1556175"/>
            <a:ext cx="2295300" cy="282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t>There were 3 timestamps on each event. </a:t>
            </a:r>
            <a:br>
              <a:rPr lang="en-US" dirty="0"/>
            </a:br>
            <a:r>
              <a:rPr lang="en-US" dirty="0"/>
              <a:t>- _time</a:t>
            </a:r>
            <a:br>
              <a:rPr lang="en-US" dirty="0"/>
            </a:br>
            <a:r>
              <a:rPr lang="en-US" dirty="0"/>
              <a:t>- EPOCH </a:t>
            </a:r>
            <a:r>
              <a:rPr lang="en-US" dirty="0" err="1"/>
              <a:t>TimeStamp</a:t>
            </a:r>
            <a:br>
              <a:rPr lang="en-US" dirty="0"/>
            </a:br>
            <a:r>
              <a:rPr lang="en-US" dirty="0"/>
              <a:t>- Human Readable </a:t>
            </a:r>
            <a:r>
              <a:rPr lang="en-US" dirty="0" err="1"/>
              <a:t>TimeStamp</a:t>
            </a:r>
            <a:endParaRPr dirty="0"/>
          </a:p>
        </p:txBody>
      </p:sp>
      <p:sp>
        <p:nvSpPr>
          <p:cNvPr id="143" name="Google Shape;143;p19"/>
          <p:cNvSpPr txBox="1">
            <a:spLocks noGrp="1"/>
          </p:cNvSpPr>
          <p:nvPr>
            <p:ph type="body" idx="2"/>
          </p:nvPr>
        </p:nvSpPr>
        <p:spPr>
          <a:xfrm>
            <a:off x="3315993" y="1556175"/>
            <a:ext cx="2295300" cy="282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All IPS were also mentioned multiple times. </a:t>
            </a:r>
          </a:p>
          <a:p>
            <a:pPr marL="0" lvl="0" indent="0" algn="l" rtl="0">
              <a:spcBef>
                <a:spcPts val="600"/>
              </a:spcBef>
              <a:spcAft>
                <a:spcPts val="0"/>
              </a:spcAft>
              <a:buNone/>
            </a:pPr>
            <a:endParaRPr lang="en" dirty="0"/>
          </a:p>
          <a:p>
            <a:pPr marL="285750" lvl="0" indent="-285750" algn="l" rtl="0">
              <a:spcBef>
                <a:spcPts val="600"/>
              </a:spcBef>
              <a:spcAft>
                <a:spcPts val="0"/>
              </a:spcAft>
              <a:buFontTx/>
              <a:buChar char="-"/>
            </a:pPr>
            <a:r>
              <a:rPr lang="en-US" dirty="0"/>
              <a:t>O</a:t>
            </a:r>
            <a:r>
              <a:rPr lang="en" dirty="0"/>
              <a:t>ne long number</a:t>
            </a:r>
          </a:p>
          <a:p>
            <a:pPr marL="285750" lvl="0" indent="-285750" algn="l" rtl="0">
              <a:spcBef>
                <a:spcPts val="600"/>
              </a:spcBef>
              <a:spcAft>
                <a:spcPts val="0"/>
              </a:spcAft>
              <a:buFontTx/>
              <a:buChar char="-"/>
            </a:pPr>
            <a:r>
              <a:rPr lang="en-US" dirty="0"/>
              <a:t>E</a:t>
            </a:r>
            <a:r>
              <a:rPr lang="en" dirty="0"/>
              <a:t>ach IP Segment as a sep</a:t>
            </a:r>
            <a:r>
              <a:rPr lang="en-US" dirty="0"/>
              <a:t>a</a:t>
            </a:r>
            <a:r>
              <a:rPr lang="en" dirty="0"/>
              <a:t>rate Field.</a:t>
            </a:r>
            <a:endParaRPr dirty="0"/>
          </a:p>
        </p:txBody>
      </p:sp>
      <p:sp>
        <p:nvSpPr>
          <p:cNvPr id="144" name="Google Shape;144;p19"/>
          <p:cNvSpPr txBox="1">
            <a:spLocks noGrp="1"/>
          </p:cNvSpPr>
          <p:nvPr>
            <p:ph type="body" idx="3"/>
          </p:nvPr>
        </p:nvSpPr>
        <p:spPr>
          <a:xfrm>
            <a:off x="5729035" y="1556175"/>
            <a:ext cx="2295300" cy="282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t>TCP Flags are very verbose for connections.  (But required for use cases)  </a:t>
            </a:r>
            <a:endParaRPr dirty="0"/>
          </a:p>
          <a:p>
            <a:pPr marL="0" lvl="0" indent="0" algn="l" rtl="0">
              <a:spcBef>
                <a:spcPts val="600"/>
              </a:spcBef>
              <a:spcAft>
                <a:spcPts val="0"/>
              </a:spcAft>
              <a:buNone/>
            </a:pPr>
            <a:endParaRPr dirty="0"/>
          </a:p>
        </p:txBody>
      </p:sp>
      <p:sp>
        <p:nvSpPr>
          <p:cNvPr id="145" name="Google Shape;145;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3" name="Picture 2" descr="Text&#10;&#10;Description automatically generated">
            <a:extLst>
              <a:ext uri="{FF2B5EF4-FFF2-40B4-BE49-F238E27FC236}">
                <a16:creationId xmlns:a16="http://schemas.microsoft.com/office/drawing/2014/main" id="{4DD7BDF8-8957-A2AC-253C-7FC3D72FD176}"/>
              </a:ext>
            </a:extLst>
          </p:cNvPr>
          <p:cNvPicPr>
            <a:picLocks noChangeAspect="1"/>
          </p:cNvPicPr>
          <p:nvPr/>
        </p:nvPicPr>
        <p:blipFill>
          <a:blip r:embed="rId3"/>
          <a:stretch>
            <a:fillRect/>
          </a:stretch>
        </p:blipFill>
        <p:spPr>
          <a:xfrm>
            <a:off x="6642272" y="293676"/>
            <a:ext cx="1926253" cy="1089899"/>
          </a:xfrm>
          <a:prstGeom prst="rect">
            <a:avLst/>
          </a:prstGeom>
        </p:spPr>
      </p:pic>
    </p:spTree>
    <p:extLst>
      <p:ext uri="{BB962C8B-B14F-4D97-AF65-F5344CB8AC3E}">
        <p14:creationId xmlns:p14="http://schemas.microsoft.com/office/powerpoint/2010/main" val="3000524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DA57D66-3844-EA1C-5571-71D742A30F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10" name="Picture 9" descr="A screenshot of a computer&#10;&#10;Description automatically generated with medium confidence">
            <a:extLst>
              <a:ext uri="{FF2B5EF4-FFF2-40B4-BE49-F238E27FC236}">
                <a16:creationId xmlns:a16="http://schemas.microsoft.com/office/drawing/2014/main" id="{B758E1DD-2A74-3B8C-6851-EB1CBF1F67E7}"/>
              </a:ext>
            </a:extLst>
          </p:cNvPr>
          <p:cNvPicPr>
            <a:picLocks noChangeAspect="1"/>
          </p:cNvPicPr>
          <p:nvPr/>
        </p:nvPicPr>
        <p:blipFill>
          <a:blip r:embed="rId3"/>
          <a:stretch>
            <a:fillRect/>
          </a:stretch>
        </p:blipFill>
        <p:spPr>
          <a:xfrm>
            <a:off x="0" y="0"/>
            <a:ext cx="9144000" cy="4834759"/>
          </a:xfrm>
          <a:prstGeom prst="rect">
            <a:avLst/>
          </a:prstGeom>
        </p:spPr>
      </p:pic>
    </p:spTree>
    <p:extLst>
      <p:ext uri="{BB962C8B-B14F-4D97-AF65-F5344CB8AC3E}">
        <p14:creationId xmlns:p14="http://schemas.microsoft.com/office/powerpoint/2010/main" val="3046794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DA57D66-3844-EA1C-5571-71D742A30F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3" name="Picture 2" descr="A screenshot of a computer&#10;&#10;Description automatically generated with medium confidence">
            <a:extLst>
              <a:ext uri="{FF2B5EF4-FFF2-40B4-BE49-F238E27FC236}">
                <a16:creationId xmlns:a16="http://schemas.microsoft.com/office/drawing/2014/main" id="{228A586C-36BB-039B-050C-5609101CAA08}"/>
              </a:ext>
            </a:extLst>
          </p:cNvPr>
          <p:cNvPicPr>
            <a:picLocks noChangeAspect="1"/>
          </p:cNvPicPr>
          <p:nvPr/>
        </p:nvPicPr>
        <p:blipFill>
          <a:blip r:embed="rId3"/>
          <a:stretch>
            <a:fillRect/>
          </a:stretch>
        </p:blipFill>
        <p:spPr>
          <a:xfrm>
            <a:off x="0" y="0"/>
            <a:ext cx="9144000" cy="4749851"/>
          </a:xfrm>
          <a:prstGeom prst="rect">
            <a:avLst/>
          </a:prstGeom>
        </p:spPr>
      </p:pic>
    </p:spTree>
    <p:extLst>
      <p:ext uri="{BB962C8B-B14F-4D97-AF65-F5344CB8AC3E}">
        <p14:creationId xmlns:p14="http://schemas.microsoft.com/office/powerpoint/2010/main" val="3326577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74EF94-031C-4BF9-DE94-221AE67FAC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8" name="Picture 7">
            <a:extLst>
              <a:ext uri="{FF2B5EF4-FFF2-40B4-BE49-F238E27FC236}">
                <a16:creationId xmlns:a16="http://schemas.microsoft.com/office/drawing/2014/main" id="{DE844F7B-AB56-7877-1DAF-AD9AE6669128}"/>
              </a:ext>
            </a:extLst>
          </p:cNvPr>
          <p:cNvPicPr>
            <a:picLocks noChangeAspect="1"/>
          </p:cNvPicPr>
          <p:nvPr/>
        </p:nvPicPr>
        <p:blipFill>
          <a:blip r:embed="rId3"/>
          <a:stretch>
            <a:fillRect/>
          </a:stretch>
        </p:blipFill>
        <p:spPr>
          <a:xfrm>
            <a:off x="0" y="0"/>
            <a:ext cx="9144000" cy="4749851"/>
          </a:xfrm>
          <a:prstGeom prst="rect">
            <a:avLst/>
          </a:prstGeom>
        </p:spPr>
      </p:pic>
    </p:spTree>
    <p:extLst>
      <p:ext uri="{BB962C8B-B14F-4D97-AF65-F5344CB8AC3E}">
        <p14:creationId xmlns:p14="http://schemas.microsoft.com/office/powerpoint/2010/main" val="950574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74EF94-031C-4BF9-DE94-221AE67FAC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Picture 4">
            <a:extLst>
              <a:ext uri="{FF2B5EF4-FFF2-40B4-BE49-F238E27FC236}">
                <a16:creationId xmlns:a16="http://schemas.microsoft.com/office/drawing/2014/main" id="{A2466FA9-B753-549F-6164-3DA4EC71C5B0}"/>
              </a:ext>
            </a:extLst>
          </p:cNvPr>
          <p:cNvPicPr>
            <a:picLocks noChangeAspect="1"/>
          </p:cNvPicPr>
          <p:nvPr/>
        </p:nvPicPr>
        <p:blipFill>
          <a:blip r:embed="rId3"/>
          <a:stretch>
            <a:fillRect/>
          </a:stretch>
        </p:blipFill>
        <p:spPr>
          <a:xfrm>
            <a:off x="0" y="0"/>
            <a:ext cx="9144000" cy="4749851"/>
          </a:xfrm>
          <a:prstGeom prst="rect">
            <a:avLst/>
          </a:prstGeom>
        </p:spPr>
      </p:pic>
    </p:spTree>
    <p:extLst>
      <p:ext uri="{BB962C8B-B14F-4D97-AF65-F5344CB8AC3E}">
        <p14:creationId xmlns:p14="http://schemas.microsoft.com/office/powerpoint/2010/main" val="1537910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74EF94-031C-4BF9-DE94-221AE67FAC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4" name="Picture 3" descr="A screenshot of a computer&#10;&#10;Description automatically generated with medium confidence">
            <a:extLst>
              <a:ext uri="{FF2B5EF4-FFF2-40B4-BE49-F238E27FC236}">
                <a16:creationId xmlns:a16="http://schemas.microsoft.com/office/drawing/2014/main" id="{B6B4FCED-1C7D-C3A2-A161-43DBEFEDD4D1}"/>
              </a:ext>
            </a:extLst>
          </p:cNvPr>
          <p:cNvPicPr>
            <a:picLocks noChangeAspect="1"/>
          </p:cNvPicPr>
          <p:nvPr/>
        </p:nvPicPr>
        <p:blipFill>
          <a:blip r:embed="rId3"/>
          <a:stretch>
            <a:fillRect/>
          </a:stretch>
        </p:blipFill>
        <p:spPr>
          <a:xfrm>
            <a:off x="0" y="-84083"/>
            <a:ext cx="9144000" cy="4844711"/>
          </a:xfrm>
          <a:prstGeom prst="rect">
            <a:avLst/>
          </a:prstGeom>
        </p:spPr>
      </p:pic>
    </p:spTree>
    <p:extLst>
      <p:ext uri="{BB962C8B-B14F-4D97-AF65-F5344CB8AC3E}">
        <p14:creationId xmlns:p14="http://schemas.microsoft.com/office/powerpoint/2010/main" val="699047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AD900"/>
        </a:solidFill>
        <a:effectLst/>
      </p:bgPr>
    </p:bg>
    <p:spTree>
      <p:nvGrpSpPr>
        <p:cNvPr id="1" name="Shape 267"/>
        <p:cNvGrpSpPr/>
        <p:nvPr/>
      </p:nvGrpSpPr>
      <p:grpSpPr>
        <a:xfrm>
          <a:off x="0" y="0"/>
          <a:ext cx="0" cy="0"/>
          <a:chOff x="0" y="0"/>
          <a:chExt cx="0" cy="0"/>
        </a:xfrm>
      </p:grpSpPr>
      <p:sp>
        <p:nvSpPr>
          <p:cNvPr id="268" name="Google Shape;268;p33"/>
          <p:cNvSpPr/>
          <p:nvPr/>
        </p:nvSpPr>
        <p:spPr>
          <a:xfrm>
            <a:off x="4181017" y="994513"/>
            <a:ext cx="4184700" cy="2672100"/>
          </a:xfrm>
          <a:prstGeom prst="rect">
            <a:avLst/>
          </a:prstGeom>
          <a:solidFill>
            <a:srgbClr val="001936">
              <a:alpha val="21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Sniglet"/>
                <a:ea typeface="Sniglet"/>
                <a:cs typeface="Sniglet"/>
                <a:sym typeface="Sniglet"/>
              </a:rPr>
              <a:t>Place your screenshot here</a:t>
            </a:r>
            <a:endParaRPr sz="1000" dirty="0">
              <a:solidFill>
                <a:srgbClr val="FFFFFF"/>
              </a:solidFill>
              <a:latin typeface="Sniglet"/>
              <a:ea typeface="Sniglet"/>
              <a:cs typeface="Sniglet"/>
              <a:sym typeface="Sniglet"/>
            </a:endParaRPr>
          </a:p>
        </p:txBody>
      </p:sp>
      <p:sp>
        <p:nvSpPr>
          <p:cNvPr id="269" name="Google Shape;269;p33"/>
          <p:cNvSpPr/>
          <p:nvPr/>
        </p:nvSpPr>
        <p:spPr>
          <a:xfrm>
            <a:off x="3415004" y="457200"/>
            <a:ext cx="5570376" cy="4432041"/>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txBox="1">
            <a:spLocks noGrp="1"/>
          </p:cNvSpPr>
          <p:nvPr>
            <p:ph type="body" idx="4294967295"/>
          </p:nvPr>
        </p:nvSpPr>
        <p:spPr>
          <a:xfrm>
            <a:off x="302426" y="271489"/>
            <a:ext cx="2953958" cy="3614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sz="6000" dirty="0">
                <a:solidFill>
                  <a:srgbClr val="002060"/>
                </a:solidFill>
                <a:latin typeface="Bangers"/>
                <a:ea typeface="Bangers"/>
                <a:cs typeface="Bangers"/>
                <a:sym typeface="Bangers"/>
              </a:rPr>
              <a:t>DEMO TIME</a:t>
            </a:r>
            <a:endParaRPr sz="6000" dirty="0">
              <a:solidFill>
                <a:srgbClr val="002060"/>
              </a:solidFill>
              <a:latin typeface="Bangers"/>
              <a:ea typeface="Bangers"/>
              <a:cs typeface="Bangers"/>
              <a:sym typeface="Bangers"/>
            </a:endParaRPr>
          </a:p>
          <a:p>
            <a:pPr marL="0" lvl="0" indent="0" algn="l" rtl="0">
              <a:spcBef>
                <a:spcPts val="600"/>
              </a:spcBef>
              <a:spcAft>
                <a:spcPts val="0"/>
              </a:spcAft>
              <a:buNone/>
            </a:pPr>
            <a:r>
              <a:rPr lang="en" sz="2400" dirty="0">
                <a:solidFill>
                  <a:srgbClr val="002060"/>
                </a:solidFill>
              </a:rPr>
              <a:t>Lets go to a Cribl Instance and upload a sample of our file and see how we can mess with it to fix it. </a:t>
            </a:r>
            <a:endParaRPr sz="2400" dirty="0">
              <a:solidFill>
                <a:srgbClr val="002060"/>
              </a:solidFill>
            </a:endParaRPr>
          </a:p>
        </p:txBody>
      </p:sp>
      <p:sp>
        <p:nvSpPr>
          <p:cNvPr id="271" name="Google Shape;271;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3" name="Picture 2" descr="Graphical user interface, application&#10;&#10;Description automatically generated">
            <a:extLst>
              <a:ext uri="{FF2B5EF4-FFF2-40B4-BE49-F238E27FC236}">
                <a16:creationId xmlns:a16="http://schemas.microsoft.com/office/drawing/2014/main" id="{97D027EB-55EB-DBF7-F6E5-CE771C2BE756}"/>
              </a:ext>
            </a:extLst>
          </p:cNvPr>
          <p:cNvPicPr>
            <a:picLocks noChangeAspect="1"/>
          </p:cNvPicPr>
          <p:nvPr/>
        </p:nvPicPr>
        <p:blipFill>
          <a:blip r:embed="rId3"/>
          <a:stretch>
            <a:fillRect/>
          </a:stretch>
        </p:blipFill>
        <p:spPr>
          <a:xfrm>
            <a:off x="3629609" y="711183"/>
            <a:ext cx="5131836" cy="3276884"/>
          </a:xfrm>
          <a:prstGeom prst="rect">
            <a:avLst/>
          </a:prstGeom>
        </p:spPr>
      </p:pic>
    </p:spTree>
    <p:extLst>
      <p:ext uri="{BB962C8B-B14F-4D97-AF65-F5344CB8AC3E}">
        <p14:creationId xmlns:p14="http://schemas.microsoft.com/office/powerpoint/2010/main" val="1806651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D900"/>
        </a:solidFill>
        <a:effectLst/>
      </p:bgPr>
    </p:bg>
    <p:spTree>
      <p:nvGrpSpPr>
        <p:cNvPr id="1" name="Shape 267"/>
        <p:cNvGrpSpPr/>
        <p:nvPr/>
      </p:nvGrpSpPr>
      <p:grpSpPr>
        <a:xfrm>
          <a:off x="0" y="0"/>
          <a:ext cx="0" cy="0"/>
          <a:chOff x="0" y="0"/>
          <a:chExt cx="0" cy="0"/>
        </a:xfrm>
      </p:grpSpPr>
      <p:sp>
        <p:nvSpPr>
          <p:cNvPr id="268" name="Google Shape;268;p33"/>
          <p:cNvSpPr/>
          <p:nvPr/>
        </p:nvSpPr>
        <p:spPr>
          <a:xfrm>
            <a:off x="4181017" y="994513"/>
            <a:ext cx="4184700" cy="2672100"/>
          </a:xfrm>
          <a:prstGeom prst="rect">
            <a:avLst/>
          </a:prstGeom>
          <a:solidFill>
            <a:srgbClr val="001936">
              <a:alpha val="21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Sniglet"/>
                <a:ea typeface="Sniglet"/>
                <a:cs typeface="Sniglet"/>
                <a:sym typeface="Sniglet"/>
              </a:rPr>
              <a:t>Place your screenshot here</a:t>
            </a:r>
            <a:endParaRPr sz="1000" dirty="0">
              <a:solidFill>
                <a:srgbClr val="FFFFFF"/>
              </a:solidFill>
              <a:latin typeface="Sniglet"/>
              <a:ea typeface="Sniglet"/>
              <a:cs typeface="Sniglet"/>
              <a:sym typeface="Sniglet"/>
            </a:endParaRPr>
          </a:p>
        </p:txBody>
      </p:sp>
      <p:sp>
        <p:nvSpPr>
          <p:cNvPr id="270" name="Google Shape;270;p33"/>
          <p:cNvSpPr txBox="1">
            <a:spLocks noGrp="1"/>
          </p:cNvSpPr>
          <p:nvPr>
            <p:ph type="body" idx="4294967295"/>
          </p:nvPr>
        </p:nvSpPr>
        <p:spPr>
          <a:xfrm>
            <a:off x="117648" y="525134"/>
            <a:ext cx="3166728" cy="3253763"/>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sz="6000" dirty="0">
                <a:solidFill>
                  <a:srgbClr val="002060"/>
                </a:solidFill>
                <a:latin typeface="Bangers"/>
                <a:ea typeface="Bangers"/>
                <a:cs typeface="Bangers"/>
                <a:sym typeface="Bangers"/>
              </a:rPr>
              <a:t>Sample reduction</a:t>
            </a:r>
            <a:endParaRPr sz="6000" dirty="0">
              <a:solidFill>
                <a:srgbClr val="002060"/>
              </a:solidFill>
              <a:latin typeface="Bangers"/>
              <a:ea typeface="Bangers"/>
              <a:cs typeface="Bangers"/>
              <a:sym typeface="Bangers"/>
            </a:endParaRPr>
          </a:p>
          <a:p>
            <a:pPr marL="0" lvl="0" indent="0" algn="l" rtl="0">
              <a:spcBef>
                <a:spcPts val="600"/>
              </a:spcBef>
              <a:spcAft>
                <a:spcPts val="0"/>
              </a:spcAft>
              <a:buNone/>
            </a:pPr>
            <a:r>
              <a:rPr lang="en" sz="2400" dirty="0">
                <a:solidFill>
                  <a:srgbClr val="002060"/>
                </a:solidFill>
              </a:rPr>
              <a:t>_raw=Splunk License reduction</a:t>
            </a:r>
            <a:endParaRPr sz="2400" dirty="0">
              <a:solidFill>
                <a:srgbClr val="002060"/>
              </a:solidFill>
            </a:endParaRPr>
          </a:p>
        </p:txBody>
      </p:sp>
      <p:sp>
        <p:nvSpPr>
          <p:cNvPr id="271" name="Google Shape;271;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pic>
        <p:nvPicPr>
          <p:cNvPr id="3" name="Picture 2" descr="Table&#10;&#10;Description automatically generated">
            <a:extLst>
              <a:ext uri="{FF2B5EF4-FFF2-40B4-BE49-F238E27FC236}">
                <a16:creationId xmlns:a16="http://schemas.microsoft.com/office/drawing/2014/main" id="{DFA6567A-5149-F135-4A48-50138216D029}"/>
              </a:ext>
            </a:extLst>
          </p:cNvPr>
          <p:cNvPicPr>
            <a:picLocks noChangeAspect="1"/>
          </p:cNvPicPr>
          <p:nvPr/>
        </p:nvPicPr>
        <p:blipFill>
          <a:blip r:embed="rId3"/>
          <a:stretch>
            <a:fillRect/>
          </a:stretch>
        </p:blipFill>
        <p:spPr>
          <a:xfrm>
            <a:off x="3292054" y="363895"/>
            <a:ext cx="5804624" cy="37042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172736-F158-6CAF-2DE5-201BC1F8D1D5}"/>
              </a:ext>
            </a:extLst>
          </p:cNvPr>
          <p:cNvSpPr>
            <a:spLocks noGrp="1"/>
          </p:cNvSpPr>
          <p:nvPr>
            <p:ph type="ctrTitle"/>
          </p:nvPr>
        </p:nvSpPr>
        <p:spPr>
          <a:xfrm>
            <a:off x="2021840" y="1072945"/>
            <a:ext cx="5933439" cy="1159800"/>
          </a:xfrm>
        </p:spPr>
        <p:txBody>
          <a:bodyPr/>
          <a:lstStyle/>
          <a:p>
            <a:r>
              <a:rPr lang="en-US" sz="3600" dirty="0"/>
              <a:t>Forward Looking Statements</a:t>
            </a:r>
          </a:p>
        </p:txBody>
      </p:sp>
      <p:sp>
        <p:nvSpPr>
          <p:cNvPr id="2" name="Slide Number Placeholder 1">
            <a:extLst>
              <a:ext uri="{FF2B5EF4-FFF2-40B4-BE49-F238E27FC236}">
                <a16:creationId xmlns:a16="http://schemas.microsoft.com/office/drawing/2014/main" id="{ACD04411-9E09-17BA-9C32-06166BA33421}"/>
              </a:ext>
            </a:extLst>
          </p:cNvPr>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4" name="TextBox 3">
            <a:extLst>
              <a:ext uri="{FF2B5EF4-FFF2-40B4-BE49-F238E27FC236}">
                <a16:creationId xmlns:a16="http://schemas.microsoft.com/office/drawing/2014/main" id="{F8DD3D16-AF39-0AB0-04B6-7FFE7C9F3C14}"/>
              </a:ext>
            </a:extLst>
          </p:cNvPr>
          <p:cNvSpPr txBox="1"/>
          <p:nvPr/>
        </p:nvSpPr>
        <p:spPr>
          <a:xfrm>
            <a:off x="2407920" y="2094696"/>
            <a:ext cx="4929555" cy="2031325"/>
          </a:xfrm>
          <a:prstGeom prst="rect">
            <a:avLst/>
          </a:prstGeom>
          <a:noFill/>
        </p:spPr>
        <p:txBody>
          <a:bodyPr wrap="none" rtlCol="0">
            <a:spAutoFit/>
          </a:bodyPr>
          <a:lstStyle/>
          <a:p>
            <a:r>
              <a:rPr lang="en-US" dirty="0"/>
              <a:t>Some or all of the words may or may not be imaginary</a:t>
            </a:r>
            <a:br>
              <a:rPr lang="en-US" dirty="0"/>
            </a:br>
            <a:r>
              <a:rPr lang="en-US" dirty="0"/>
              <a:t> so, take everything you see or hear today with</a:t>
            </a:r>
            <a:br>
              <a:rPr lang="en-US" dirty="0"/>
            </a:br>
            <a:r>
              <a:rPr lang="en-US" dirty="0"/>
              <a:t> several grains of salt. Unless you are trying</a:t>
            </a:r>
            <a:br>
              <a:rPr lang="en-US" dirty="0"/>
            </a:br>
            <a:r>
              <a:rPr lang="en-US" dirty="0"/>
              <a:t> to watch your sodium intake.  Then just take everything</a:t>
            </a:r>
            <a:br>
              <a:rPr lang="en-US" dirty="0"/>
            </a:br>
            <a:r>
              <a:rPr lang="en-US" dirty="0"/>
              <a:t> with a salt substitute. I’ve heard garlic might be good to use</a:t>
            </a:r>
          </a:p>
          <a:p>
            <a:r>
              <a:rPr lang="en-US" dirty="0"/>
              <a:t>but that’s really up to you.  Just keep in mind that any</a:t>
            </a:r>
            <a:br>
              <a:rPr lang="en-US" dirty="0"/>
            </a:br>
            <a:r>
              <a:rPr lang="en-US" dirty="0"/>
              <a:t> future statements could be completely false.  </a:t>
            </a:r>
          </a:p>
          <a:p>
            <a:r>
              <a:rPr lang="en-US" dirty="0"/>
              <a:t>Just kick back and enjoy the talks and lets hope we all</a:t>
            </a:r>
          </a:p>
          <a:p>
            <a:r>
              <a:rPr lang="en-US" dirty="0"/>
              <a:t> learn something.</a:t>
            </a:r>
          </a:p>
        </p:txBody>
      </p:sp>
    </p:spTree>
    <p:extLst>
      <p:ext uri="{BB962C8B-B14F-4D97-AF65-F5344CB8AC3E}">
        <p14:creationId xmlns:p14="http://schemas.microsoft.com/office/powerpoint/2010/main" val="4071728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824BB0"/>
        </a:solidFill>
        <a:effectLst/>
      </p:bgPr>
    </p:bg>
    <p:spTree>
      <p:nvGrpSpPr>
        <p:cNvPr id="1" name="Shape 204"/>
        <p:cNvGrpSpPr/>
        <p:nvPr/>
      </p:nvGrpSpPr>
      <p:grpSpPr>
        <a:xfrm>
          <a:off x="0" y="0"/>
          <a:ext cx="0" cy="0"/>
          <a:chOff x="0" y="0"/>
          <a:chExt cx="0" cy="0"/>
        </a:xfrm>
      </p:grpSpPr>
      <p:sp>
        <p:nvSpPr>
          <p:cNvPr id="205" name="Google Shape;205;p26"/>
          <p:cNvSpPr txBox="1">
            <a:spLocks noGrp="1"/>
          </p:cNvSpPr>
          <p:nvPr>
            <p:ph type="ctrTitle" idx="4294967295"/>
          </p:nvPr>
        </p:nvSpPr>
        <p:spPr>
          <a:xfrm>
            <a:off x="685800" y="952800"/>
            <a:ext cx="77724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FFFFFF"/>
                </a:solidFill>
              </a:rPr>
              <a:t>53 Fields</a:t>
            </a:r>
            <a:endParaRPr sz="7200" dirty="0">
              <a:solidFill>
                <a:srgbClr val="FFFFFF"/>
              </a:solidFill>
            </a:endParaRPr>
          </a:p>
        </p:txBody>
      </p:sp>
      <p:sp>
        <p:nvSpPr>
          <p:cNvPr id="206" name="Google Shape;206;p26"/>
          <p:cNvSpPr txBox="1">
            <a:spLocks noGrp="1"/>
          </p:cNvSpPr>
          <p:nvPr>
            <p:ph type="subTitle" idx="4294967295"/>
          </p:nvPr>
        </p:nvSpPr>
        <p:spPr>
          <a:xfrm>
            <a:off x="685800" y="1411309"/>
            <a:ext cx="77724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400" dirty="0">
                <a:solidFill>
                  <a:srgbClr val="FFFFFF"/>
                </a:solidFill>
              </a:rPr>
              <a:t>wow</a:t>
            </a:r>
            <a:endParaRPr sz="2400" dirty="0">
              <a:solidFill>
                <a:srgbClr val="FFFFFF"/>
              </a:solidFill>
            </a:endParaRPr>
          </a:p>
        </p:txBody>
      </p:sp>
      <p:sp>
        <p:nvSpPr>
          <p:cNvPr id="207" name="Google Shape;207;p26"/>
          <p:cNvSpPr txBox="1">
            <a:spLocks noGrp="1"/>
          </p:cNvSpPr>
          <p:nvPr>
            <p:ph type="ctrTitle" idx="4294967295"/>
          </p:nvPr>
        </p:nvSpPr>
        <p:spPr>
          <a:xfrm>
            <a:off x="685800" y="3581700"/>
            <a:ext cx="77724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FFFFFF"/>
                </a:solidFill>
              </a:rPr>
              <a:t>36% Reduction RAW</a:t>
            </a:r>
            <a:endParaRPr sz="7200" dirty="0">
              <a:solidFill>
                <a:srgbClr val="FFFFFF"/>
              </a:solidFill>
            </a:endParaRPr>
          </a:p>
        </p:txBody>
      </p:sp>
      <p:sp>
        <p:nvSpPr>
          <p:cNvPr id="208" name="Google Shape;208;p26"/>
          <p:cNvSpPr txBox="1">
            <a:spLocks noGrp="1"/>
          </p:cNvSpPr>
          <p:nvPr>
            <p:ph type="subTitle" idx="4294967295"/>
          </p:nvPr>
        </p:nvSpPr>
        <p:spPr>
          <a:xfrm>
            <a:off x="685800" y="4040209"/>
            <a:ext cx="77724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FFFFFF"/>
                </a:solidFill>
              </a:rPr>
              <a:t>Total success!</a:t>
            </a:r>
            <a:endParaRPr sz="2400">
              <a:solidFill>
                <a:srgbClr val="FFFFFF"/>
              </a:solidFill>
            </a:endParaRPr>
          </a:p>
        </p:txBody>
      </p:sp>
      <p:sp>
        <p:nvSpPr>
          <p:cNvPr id="209" name="Google Shape;209;p26"/>
          <p:cNvSpPr txBox="1">
            <a:spLocks noGrp="1"/>
          </p:cNvSpPr>
          <p:nvPr>
            <p:ph type="ctrTitle" idx="4294967295"/>
          </p:nvPr>
        </p:nvSpPr>
        <p:spPr>
          <a:xfrm>
            <a:off x="685800" y="2239268"/>
            <a:ext cx="7772400" cy="89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5400" dirty="0">
                <a:solidFill>
                  <a:srgbClr val="FFFFFF"/>
                </a:solidFill>
              </a:rPr>
              <a:t>Ending with 11 indexed fields</a:t>
            </a:r>
            <a:endParaRPr sz="5400" dirty="0">
              <a:solidFill>
                <a:srgbClr val="FFFFFF"/>
              </a:solidFill>
            </a:endParaRPr>
          </a:p>
        </p:txBody>
      </p:sp>
      <p:sp>
        <p:nvSpPr>
          <p:cNvPr id="210" name="Google Shape;210;p26"/>
          <p:cNvSpPr txBox="1">
            <a:spLocks noGrp="1"/>
          </p:cNvSpPr>
          <p:nvPr>
            <p:ph type="subTitle" idx="4294967295"/>
          </p:nvPr>
        </p:nvSpPr>
        <p:spPr>
          <a:xfrm>
            <a:off x="1248822" y="217222"/>
            <a:ext cx="6489236"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2400" b="1" dirty="0">
                <a:solidFill>
                  <a:srgbClr val="FFFFFF"/>
                </a:solidFill>
              </a:rPr>
              <a:t>The Original Culprit</a:t>
            </a:r>
            <a:endParaRPr sz="2400" b="1" dirty="0">
              <a:solidFill>
                <a:srgbClr val="FFFFFF"/>
              </a:solidFill>
            </a:endParaRPr>
          </a:p>
        </p:txBody>
      </p:sp>
      <p:sp>
        <p:nvSpPr>
          <p:cNvPr id="211" name="Google Shape;211;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pic>
        <p:nvPicPr>
          <p:cNvPr id="12" name="Picture 11">
            <a:extLst>
              <a:ext uri="{FF2B5EF4-FFF2-40B4-BE49-F238E27FC236}">
                <a16:creationId xmlns:a16="http://schemas.microsoft.com/office/drawing/2014/main" id="{D4D23C03-43FC-99E7-3483-77A8C1504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7302" y="3268992"/>
            <a:ext cx="1946698" cy="1972369"/>
          </a:xfrm>
          <a:prstGeom prst="rect">
            <a:avLst/>
          </a:prstGeom>
        </p:spPr>
      </p:pic>
      <p:sp>
        <p:nvSpPr>
          <p:cNvPr id="2" name="TextBox 1">
            <a:extLst>
              <a:ext uri="{FF2B5EF4-FFF2-40B4-BE49-F238E27FC236}">
                <a16:creationId xmlns:a16="http://schemas.microsoft.com/office/drawing/2014/main" id="{2AD989A8-5ABD-DA8A-550F-3B47766836A3}"/>
              </a:ext>
            </a:extLst>
          </p:cNvPr>
          <p:cNvSpPr txBox="1"/>
          <p:nvPr/>
        </p:nvSpPr>
        <p:spPr>
          <a:xfrm>
            <a:off x="4978400" y="952800"/>
            <a:ext cx="184731" cy="307777"/>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1E911C0F-2836-5906-1299-A2F9933CE725}"/>
              </a:ext>
            </a:extLst>
          </p:cNvPr>
          <p:cNvSpPr txBox="1"/>
          <p:nvPr/>
        </p:nvSpPr>
        <p:spPr>
          <a:xfrm>
            <a:off x="4165601" y="751909"/>
            <a:ext cx="4020652" cy="1569660"/>
          </a:xfrm>
          <a:prstGeom prst="rect">
            <a:avLst/>
          </a:prstGeom>
          <a:noFill/>
        </p:spPr>
        <p:txBody>
          <a:bodyPr wrap="none" rtlCol="0">
            <a:spAutoFit/>
          </a:bodyPr>
          <a:lstStyle/>
          <a:p>
            <a:r>
              <a:rPr lang="en-US" sz="2400" dirty="0">
                <a:solidFill>
                  <a:schemeClr val="bg1"/>
                </a:solidFill>
                <a:latin typeface="Bangers" panose="020B0604020202020204" charset="0"/>
              </a:rPr>
              <a:t>Several with HIGH cardinality</a:t>
            </a:r>
          </a:p>
          <a:p>
            <a:r>
              <a:rPr lang="en-US" sz="2400" dirty="0">
                <a:solidFill>
                  <a:schemeClr val="bg1"/>
                </a:solidFill>
                <a:latin typeface="Bangers" panose="020B0604020202020204" charset="0"/>
              </a:rPr>
              <a:t>A few with duplicative information</a:t>
            </a:r>
          </a:p>
          <a:p>
            <a:r>
              <a:rPr lang="en-US" sz="2400" dirty="0">
                <a:solidFill>
                  <a:schemeClr val="bg1"/>
                </a:solidFill>
                <a:latin typeface="Bangers" panose="020B0604020202020204" charset="0"/>
              </a:rPr>
              <a:t>Restructure to be quicker to read</a:t>
            </a:r>
          </a:p>
          <a:p>
            <a:endParaRPr lang="en-US" sz="2400" dirty="0">
              <a:solidFill>
                <a:schemeClr val="bg1"/>
              </a:solidFill>
              <a:latin typeface="Bangers" panose="020B060402020202020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368464-AEFD-5638-067C-BC3495C9D77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smtClean="0">
                <a:ln>
                  <a:noFill/>
                </a:ln>
                <a:solidFill>
                  <a:srgbClr val="FFFFFF"/>
                </a:solidFill>
                <a:effectLst/>
                <a:uLnTx/>
                <a:uFillTx/>
                <a:latin typeface="Bangers"/>
                <a:sym typeface="Banger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lang="en" sz="1200" b="0" i="0" u="none" strike="noStrike" kern="0" cap="none" spc="0" normalizeH="0" baseline="0" noProof="0">
              <a:ln>
                <a:noFill/>
              </a:ln>
              <a:solidFill>
                <a:srgbClr val="FFFFFF"/>
              </a:solidFill>
              <a:effectLst/>
              <a:uLnTx/>
              <a:uFillTx/>
              <a:latin typeface="Bangers"/>
              <a:sym typeface="Bangers"/>
            </a:endParaRPr>
          </a:p>
        </p:txBody>
      </p:sp>
      <p:pic>
        <p:nvPicPr>
          <p:cNvPr id="4" name="Picture 3" descr="Text&#10;&#10;Description automatically generated">
            <a:extLst>
              <a:ext uri="{FF2B5EF4-FFF2-40B4-BE49-F238E27FC236}">
                <a16:creationId xmlns:a16="http://schemas.microsoft.com/office/drawing/2014/main" id="{348112A5-405A-58F1-7F4A-A0C709AD6FD6}"/>
              </a:ext>
            </a:extLst>
          </p:cNvPr>
          <p:cNvPicPr>
            <a:picLocks noChangeAspect="1"/>
          </p:cNvPicPr>
          <p:nvPr/>
        </p:nvPicPr>
        <p:blipFill>
          <a:blip r:embed="rId2"/>
          <a:stretch>
            <a:fillRect/>
          </a:stretch>
        </p:blipFill>
        <p:spPr>
          <a:xfrm>
            <a:off x="1828800" y="509587"/>
            <a:ext cx="5486400" cy="4124325"/>
          </a:xfrm>
          <a:prstGeom prst="rect">
            <a:avLst/>
          </a:prstGeom>
        </p:spPr>
      </p:pic>
    </p:spTree>
    <p:extLst>
      <p:ext uri="{BB962C8B-B14F-4D97-AF65-F5344CB8AC3E}">
        <p14:creationId xmlns:p14="http://schemas.microsoft.com/office/powerpoint/2010/main" val="2672120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824BB0"/>
        </a:solidFill>
        <a:effectLst/>
      </p:bgPr>
    </p:bg>
    <p:spTree>
      <p:nvGrpSpPr>
        <p:cNvPr id="1" name="Shape 275"/>
        <p:cNvGrpSpPr/>
        <p:nvPr/>
      </p:nvGrpSpPr>
      <p:grpSpPr>
        <a:xfrm>
          <a:off x="0" y="0"/>
          <a:ext cx="0" cy="0"/>
          <a:chOff x="0" y="0"/>
          <a:chExt cx="0" cy="0"/>
        </a:xfrm>
      </p:grpSpPr>
      <p:sp>
        <p:nvSpPr>
          <p:cNvPr id="278" name="Google Shape;278;p34"/>
          <p:cNvSpPr/>
          <p:nvPr/>
        </p:nvSpPr>
        <p:spPr>
          <a:xfrm>
            <a:off x="5608400" y="449600"/>
            <a:ext cx="2818200" cy="2653800"/>
          </a:xfrm>
          <a:prstGeom prst="wedgeEllipseCallout">
            <a:avLst>
              <a:gd name="adj1" fmla="val -57425"/>
              <a:gd name="adj2" fmla="val 37651"/>
            </a:avLst>
          </a:prstGeom>
          <a:solidFill>
            <a:srgbClr val="FFFFFF"/>
          </a:solidFill>
          <a:ln w="76200" cap="flat"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6452211" y="1206814"/>
            <a:ext cx="1134977" cy="1134977"/>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A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4960" y="126612"/>
            <a:ext cx="2051308" cy="2834646"/>
          </a:xfrm>
          <a:prstGeom prst="rect">
            <a:avLst/>
          </a:prstGeom>
        </p:spPr>
      </p:pic>
      <p:sp>
        <p:nvSpPr>
          <p:cNvPr id="276" name="Google Shape;276;p34"/>
          <p:cNvSpPr txBox="1">
            <a:spLocks noGrp="1"/>
          </p:cNvSpPr>
          <p:nvPr>
            <p:ph type="ctrTitle" idx="4294967295"/>
          </p:nvPr>
        </p:nvSpPr>
        <p:spPr>
          <a:xfrm>
            <a:off x="701781" y="3103400"/>
            <a:ext cx="4777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0" dirty="0">
                <a:solidFill>
                  <a:srgbClr val="FFFFFF"/>
                </a:solidFill>
              </a:rPr>
              <a:t>THANKS!</a:t>
            </a:r>
            <a:endParaRPr sz="12000" dirty="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First – What is Cribl Stream? </a:t>
            </a:r>
            <a:endParaRPr dirty="0"/>
          </a:p>
        </p:txBody>
      </p:sp>
      <p:sp>
        <p:nvSpPr>
          <p:cNvPr id="106" name="Google Shape;106;p16"/>
          <p:cNvSpPr txBox="1">
            <a:spLocks noGrp="1"/>
          </p:cNvSpPr>
          <p:nvPr>
            <p:ph type="body" idx="1"/>
          </p:nvPr>
        </p:nvSpPr>
        <p:spPr>
          <a:xfrm>
            <a:off x="1052050" y="1545950"/>
            <a:ext cx="6968100" cy="3303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400" dirty="0"/>
              <a:t>Cribl </a:t>
            </a:r>
            <a:r>
              <a:rPr lang="en-US" sz="2400" b="1" dirty="0"/>
              <a:t>Stream</a:t>
            </a:r>
            <a:r>
              <a:rPr lang="en-US" sz="2400" dirty="0"/>
              <a:t> is a vendor-agnostic observability pipeline that gives you the flexibility to collect, reduce, enrich, normalize, and route data from any source to any destination within your existing data infrastructure.</a:t>
            </a:r>
            <a:br>
              <a:rPr lang="en-US" sz="2400" dirty="0"/>
            </a:br>
            <a:br>
              <a:rPr lang="en-US" sz="2400" dirty="0"/>
            </a:br>
            <a:r>
              <a:rPr lang="en-US" sz="2400" dirty="0"/>
              <a:t>NOTE – This talk with focus on Cribl </a:t>
            </a:r>
            <a:r>
              <a:rPr lang="en-US" sz="2400" b="1" dirty="0"/>
              <a:t>Stream</a:t>
            </a:r>
          </a:p>
        </p:txBody>
      </p:sp>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3375130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49651"/>
        </a:solidFill>
        <a:effectLst/>
      </p:bgPr>
    </p:bg>
    <p:spTree>
      <p:nvGrpSpPr>
        <p:cNvPr id="1" name="Shape 132"/>
        <p:cNvGrpSpPr/>
        <p:nvPr/>
      </p:nvGrpSpPr>
      <p:grpSpPr>
        <a:xfrm>
          <a:off x="0" y="0"/>
          <a:ext cx="0" cy="0"/>
          <a:chOff x="0" y="0"/>
          <a:chExt cx="0" cy="0"/>
        </a:xfrm>
      </p:grpSpPr>
      <p:sp>
        <p:nvSpPr>
          <p:cNvPr id="133" name="Google Shape;133;p18"/>
          <p:cNvSpPr txBox="1">
            <a:spLocks noGrp="1"/>
          </p:cNvSpPr>
          <p:nvPr>
            <p:ph type="body" idx="1"/>
          </p:nvPr>
        </p:nvSpPr>
        <p:spPr>
          <a:xfrm>
            <a:off x="1073625" y="1550124"/>
            <a:ext cx="3396300" cy="288134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u="sng" dirty="0"/>
              <a:t>Will Cover</a:t>
            </a:r>
            <a:r>
              <a:rPr lang="en" dirty="0"/>
              <a:t>	</a:t>
            </a:r>
          </a:p>
          <a:p>
            <a:pPr marL="0" lvl="0" indent="0" algn="l" rtl="0">
              <a:spcBef>
                <a:spcPts val="600"/>
              </a:spcBef>
              <a:spcAft>
                <a:spcPts val="0"/>
              </a:spcAft>
              <a:buNone/>
            </a:pPr>
            <a:r>
              <a:rPr lang="en" dirty="0"/>
              <a:t>Cribl “Stream” </a:t>
            </a:r>
          </a:p>
          <a:p>
            <a:pPr marL="0" lvl="0" indent="0" algn="l" rtl="0">
              <a:spcBef>
                <a:spcPts val="600"/>
              </a:spcBef>
              <a:spcAft>
                <a:spcPts val="0"/>
              </a:spcAft>
              <a:buNone/>
            </a:pPr>
            <a:r>
              <a:rPr lang="en" dirty="0"/>
              <a:t>Basic Stream Use cases</a:t>
            </a:r>
          </a:p>
          <a:p>
            <a:pPr marL="0" lvl="0" indent="0" algn="l" rtl="0">
              <a:spcBef>
                <a:spcPts val="600"/>
              </a:spcBef>
              <a:spcAft>
                <a:spcPts val="0"/>
              </a:spcAft>
              <a:buNone/>
            </a:pPr>
            <a:r>
              <a:rPr lang="en" dirty="0"/>
              <a:t>Example of a an odd log usecase.</a:t>
            </a:r>
          </a:p>
          <a:p>
            <a:pPr marL="0" lvl="0" indent="0" algn="l" rtl="0">
              <a:spcBef>
                <a:spcPts val="600"/>
              </a:spcBef>
              <a:spcAft>
                <a:spcPts val="0"/>
              </a:spcAft>
              <a:buNone/>
            </a:pPr>
            <a:r>
              <a:rPr lang="en" dirty="0"/>
              <a:t>Some tips on getting data into Splunk better</a:t>
            </a:r>
            <a:endParaRPr dirty="0"/>
          </a:p>
        </p:txBody>
      </p:sp>
      <p:sp>
        <p:nvSpPr>
          <p:cNvPr id="134" name="Google Shape;134;p18"/>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this talk will and won’t cover</a:t>
            </a:r>
            <a:endParaRPr dirty="0"/>
          </a:p>
        </p:txBody>
      </p:sp>
      <p:sp>
        <p:nvSpPr>
          <p:cNvPr id="135" name="Google Shape;135;p18"/>
          <p:cNvSpPr txBox="1">
            <a:spLocks noGrp="1"/>
          </p:cNvSpPr>
          <p:nvPr>
            <p:ph type="body" idx="2"/>
          </p:nvPr>
        </p:nvSpPr>
        <p:spPr>
          <a:xfrm>
            <a:off x="4674251" y="1550125"/>
            <a:ext cx="3396300" cy="2666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u="sng" dirty="0"/>
              <a:t>Not Covering Deeply</a:t>
            </a:r>
          </a:p>
          <a:p>
            <a:pPr marL="0" lvl="0" indent="0" algn="l" rtl="0">
              <a:spcBef>
                <a:spcPts val="600"/>
              </a:spcBef>
              <a:spcAft>
                <a:spcPts val="0"/>
              </a:spcAft>
              <a:buNone/>
            </a:pPr>
            <a:r>
              <a:rPr lang="en-US" dirty="0"/>
              <a:t>Alternatives to Cribl (I.E. Splunk DSP)</a:t>
            </a:r>
          </a:p>
          <a:p>
            <a:pPr marL="0" lvl="0" indent="0" algn="l" rtl="0">
              <a:spcBef>
                <a:spcPts val="600"/>
              </a:spcBef>
              <a:spcAft>
                <a:spcPts val="0"/>
              </a:spcAft>
              <a:buNone/>
            </a:pPr>
            <a:r>
              <a:rPr lang="en-US" dirty="0"/>
              <a:t>Other Cribl technologies. (i.e. Cribl Edge/Search)</a:t>
            </a:r>
          </a:p>
          <a:p>
            <a:pPr marL="0" lvl="0" indent="0" algn="l" rtl="0">
              <a:spcBef>
                <a:spcPts val="600"/>
              </a:spcBef>
              <a:spcAft>
                <a:spcPts val="0"/>
              </a:spcAft>
              <a:buNone/>
            </a:pPr>
            <a:r>
              <a:rPr lang="en-US" dirty="0"/>
              <a:t>Ingest Actions for Splunk </a:t>
            </a:r>
          </a:p>
          <a:p>
            <a:pPr marL="0" lvl="0" indent="0" algn="l" rtl="0">
              <a:spcBef>
                <a:spcPts val="600"/>
              </a:spcBef>
              <a:spcAft>
                <a:spcPts val="0"/>
              </a:spcAft>
              <a:buNone/>
            </a:pPr>
            <a:endParaRPr dirty="0"/>
          </a:p>
        </p:txBody>
      </p:sp>
      <p:sp>
        <p:nvSpPr>
          <p:cNvPr id="136" name="Google Shape;136;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rot="161729">
            <a:off x="976288" y="740272"/>
            <a:ext cx="7029878" cy="760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Main Use Cases for Cribl Stream</a:t>
            </a:r>
            <a:endParaRPr dirty="0"/>
          </a:p>
        </p:txBody>
      </p:sp>
      <p:sp>
        <p:nvSpPr>
          <p:cNvPr id="106" name="Google Shape;106;p16"/>
          <p:cNvSpPr txBox="1">
            <a:spLocks noGrp="1"/>
          </p:cNvSpPr>
          <p:nvPr>
            <p:ph type="body" idx="1"/>
          </p:nvPr>
        </p:nvSpPr>
        <p:spPr>
          <a:xfrm>
            <a:off x="1052050" y="1303283"/>
            <a:ext cx="6968100" cy="3546267"/>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sz="2400" dirty="0"/>
              <a:t>Help “Stream” data from sources to your Splunk (or other destinations)</a:t>
            </a:r>
            <a:endParaRPr sz="2400" dirty="0"/>
          </a:p>
          <a:p>
            <a:pPr marL="457200" lvl="0" indent="-381000" algn="l" rtl="0">
              <a:spcBef>
                <a:spcPts val="0"/>
              </a:spcBef>
              <a:spcAft>
                <a:spcPts val="0"/>
              </a:spcAft>
              <a:buSzPts val="2400"/>
              <a:buChar char="×"/>
            </a:pPr>
            <a:r>
              <a:rPr lang="en" sz="2400" dirty="0"/>
              <a:t>Leverage the ability to save on Splunk license costs (reduce “junk”) </a:t>
            </a:r>
            <a:endParaRPr sz="2400" dirty="0"/>
          </a:p>
          <a:p>
            <a:pPr marL="457200" lvl="0" indent="-381000" algn="l" rtl="0">
              <a:spcBef>
                <a:spcPts val="0"/>
              </a:spcBef>
              <a:spcAft>
                <a:spcPts val="0"/>
              </a:spcAft>
              <a:buSzPts val="2400"/>
              <a:buChar char="×"/>
            </a:pPr>
            <a:r>
              <a:rPr lang="en-US" sz="2400" dirty="0"/>
              <a:t>Help convert data to be more Splunk Friendly.</a:t>
            </a:r>
          </a:p>
          <a:p>
            <a:pPr marL="457200" lvl="0" indent="-381000" algn="l" rtl="0">
              <a:spcBef>
                <a:spcPts val="0"/>
              </a:spcBef>
              <a:spcAft>
                <a:spcPts val="0"/>
              </a:spcAft>
              <a:buSzPts val="2400"/>
              <a:buChar char="×"/>
            </a:pPr>
            <a:r>
              <a:rPr lang="en-US" sz="2400" dirty="0"/>
              <a:t>Assist in Storage reduction of fields as well. </a:t>
            </a:r>
          </a:p>
          <a:p>
            <a:pPr marL="457200" lvl="0" indent="-381000" algn="l" rtl="0">
              <a:spcBef>
                <a:spcPts val="0"/>
              </a:spcBef>
              <a:spcAft>
                <a:spcPts val="0"/>
              </a:spcAft>
              <a:buSzPts val="2400"/>
              <a:buChar char="×"/>
            </a:pPr>
            <a:r>
              <a:rPr lang="en-US" sz="2400" dirty="0"/>
              <a:t>Also convert fields to be CIM (without the need of full on Props/transforms)</a:t>
            </a:r>
            <a:endParaRPr sz="2400" dirty="0"/>
          </a:p>
        </p:txBody>
      </p:sp>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4D68C8-1B1C-4114-F389-1F9C2587F4F0}"/>
              </a:ext>
            </a:extLst>
          </p:cNvPr>
          <p:cNvSpPr>
            <a:spLocks noGrp="1"/>
          </p:cNvSpPr>
          <p:nvPr>
            <p:ph type="title"/>
          </p:nvPr>
        </p:nvSpPr>
        <p:spPr/>
        <p:txBody>
          <a:bodyPr/>
          <a:lstStyle/>
          <a:p>
            <a:r>
              <a:rPr lang="en-US" dirty="0"/>
              <a:t>Some of the Features to help get your rolling. </a:t>
            </a:r>
          </a:p>
        </p:txBody>
      </p:sp>
      <p:sp>
        <p:nvSpPr>
          <p:cNvPr id="6" name="Text Placeholder 5">
            <a:extLst>
              <a:ext uri="{FF2B5EF4-FFF2-40B4-BE49-F238E27FC236}">
                <a16:creationId xmlns:a16="http://schemas.microsoft.com/office/drawing/2014/main" id="{541D01D3-43E5-B1AB-CE3E-BC04F0A00CD1}"/>
              </a:ext>
            </a:extLst>
          </p:cNvPr>
          <p:cNvSpPr>
            <a:spLocks noGrp="1"/>
          </p:cNvSpPr>
          <p:nvPr>
            <p:ph type="body" idx="1"/>
          </p:nvPr>
        </p:nvSpPr>
        <p:spPr/>
        <p:txBody>
          <a:bodyPr/>
          <a:lstStyle/>
          <a:p>
            <a:r>
              <a:rPr lang="en-US" dirty="0"/>
              <a:t>Samples of data</a:t>
            </a:r>
            <a:br>
              <a:rPr lang="en-US" dirty="0"/>
            </a:br>
            <a:r>
              <a:rPr lang="en-US" dirty="0"/>
              <a:t>(Not to be confused by sampling)</a:t>
            </a:r>
          </a:p>
          <a:p>
            <a:r>
              <a:rPr lang="en-US" dirty="0"/>
              <a:t>Eval</a:t>
            </a:r>
          </a:p>
          <a:p>
            <a:r>
              <a:rPr lang="en-US" dirty="0"/>
              <a:t>Comments</a:t>
            </a:r>
          </a:p>
          <a:p>
            <a:r>
              <a:rPr lang="en-US" dirty="0"/>
              <a:t>Cloning</a:t>
            </a:r>
          </a:p>
          <a:p>
            <a:r>
              <a:rPr lang="en-US" dirty="0"/>
              <a:t>Pack Dispensary</a:t>
            </a:r>
          </a:p>
          <a:p>
            <a:endParaRPr lang="en-US" dirty="0"/>
          </a:p>
        </p:txBody>
      </p:sp>
      <p:sp>
        <p:nvSpPr>
          <p:cNvPr id="9" name="Text Placeholder 8">
            <a:extLst>
              <a:ext uri="{FF2B5EF4-FFF2-40B4-BE49-F238E27FC236}">
                <a16:creationId xmlns:a16="http://schemas.microsoft.com/office/drawing/2014/main" id="{9ABBDC45-42A9-9EE8-8FA1-4829C4B6394A}"/>
              </a:ext>
            </a:extLst>
          </p:cNvPr>
          <p:cNvSpPr>
            <a:spLocks noGrp="1"/>
          </p:cNvSpPr>
          <p:nvPr>
            <p:ph type="body" idx="2"/>
          </p:nvPr>
        </p:nvSpPr>
        <p:spPr/>
        <p:txBody>
          <a:bodyPr/>
          <a:lstStyle/>
          <a:p>
            <a:r>
              <a:rPr lang="en-US" dirty="0"/>
              <a:t>Time stamps</a:t>
            </a:r>
          </a:p>
          <a:p>
            <a:r>
              <a:rPr lang="en-US" dirty="0"/>
              <a:t>Multiple routes/destinations</a:t>
            </a:r>
          </a:p>
          <a:p>
            <a:r>
              <a:rPr lang="en-US" dirty="0"/>
              <a:t>Leader/Worker</a:t>
            </a:r>
          </a:p>
          <a:p>
            <a:r>
              <a:rPr lang="en-US" dirty="0"/>
              <a:t>Quick Connect</a:t>
            </a:r>
          </a:p>
          <a:p>
            <a:r>
              <a:rPr lang="en-US" dirty="0"/>
              <a:t>Something about goats</a:t>
            </a:r>
          </a:p>
        </p:txBody>
      </p:sp>
      <p:sp>
        <p:nvSpPr>
          <p:cNvPr id="4" name="Slide Number Placeholder 3">
            <a:extLst>
              <a:ext uri="{FF2B5EF4-FFF2-40B4-BE49-F238E27FC236}">
                <a16:creationId xmlns:a16="http://schemas.microsoft.com/office/drawing/2014/main" id="{B1BC3A36-27E1-F8B8-F02D-CE04EA0042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584292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F81D19B-3FF5-A0FF-3DC9-1546666628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8" name="Picture 7" descr="Graphical user interface, application&#10;&#10;Description automatically generated">
            <a:extLst>
              <a:ext uri="{FF2B5EF4-FFF2-40B4-BE49-F238E27FC236}">
                <a16:creationId xmlns:a16="http://schemas.microsoft.com/office/drawing/2014/main" id="{B67C1F07-5B2B-0ECE-4582-490B2A2E54D2}"/>
              </a:ext>
            </a:extLst>
          </p:cNvPr>
          <p:cNvPicPr>
            <a:picLocks noChangeAspect="1"/>
          </p:cNvPicPr>
          <p:nvPr/>
        </p:nvPicPr>
        <p:blipFill>
          <a:blip r:embed="rId3"/>
          <a:stretch>
            <a:fillRect/>
          </a:stretch>
        </p:blipFill>
        <p:spPr>
          <a:xfrm>
            <a:off x="849031" y="1046480"/>
            <a:ext cx="7687732" cy="3149600"/>
          </a:xfrm>
          <a:prstGeom prst="rect">
            <a:avLst/>
          </a:prstGeom>
        </p:spPr>
      </p:pic>
      <p:sp>
        <p:nvSpPr>
          <p:cNvPr id="9" name="TextBox 8">
            <a:extLst>
              <a:ext uri="{FF2B5EF4-FFF2-40B4-BE49-F238E27FC236}">
                <a16:creationId xmlns:a16="http://schemas.microsoft.com/office/drawing/2014/main" id="{0ED5FAE3-F902-DD88-A995-7D833B9A66FF}"/>
              </a:ext>
            </a:extLst>
          </p:cNvPr>
          <p:cNvSpPr txBox="1"/>
          <p:nvPr/>
        </p:nvSpPr>
        <p:spPr>
          <a:xfrm>
            <a:off x="2616176" y="215483"/>
            <a:ext cx="3911648" cy="830997"/>
          </a:xfrm>
          <a:prstGeom prst="rect">
            <a:avLst/>
          </a:prstGeom>
          <a:noFill/>
        </p:spPr>
        <p:txBody>
          <a:bodyPr wrap="none" rtlCol="0">
            <a:spAutoFit/>
          </a:bodyPr>
          <a:lstStyle/>
          <a:p>
            <a:r>
              <a:rPr lang="en-US" sz="4800" dirty="0"/>
              <a:t>DARK MODE</a:t>
            </a:r>
          </a:p>
        </p:txBody>
      </p:sp>
    </p:spTree>
    <p:extLst>
      <p:ext uri="{BB962C8B-B14F-4D97-AF65-F5344CB8AC3E}">
        <p14:creationId xmlns:p14="http://schemas.microsoft.com/office/powerpoint/2010/main" val="2545250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98"/>
        <p:cNvGrpSpPr/>
        <p:nvPr/>
      </p:nvGrpSpPr>
      <p:grpSpPr>
        <a:xfrm>
          <a:off x="0" y="0"/>
          <a:ext cx="0" cy="0"/>
          <a:chOff x="0" y="0"/>
          <a:chExt cx="0" cy="0"/>
        </a:xfrm>
      </p:grpSpPr>
      <p:sp>
        <p:nvSpPr>
          <p:cNvPr id="99" name="Google Shape;99;p15"/>
          <p:cNvSpPr txBox="1">
            <a:spLocks noGrp="1"/>
          </p:cNvSpPr>
          <p:nvPr>
            <p:ph type="body" idx="1"/>
          </p:nvPr>
        </p:nvSpPr>
        <p:spPr>
          <a:xfrm>
            <a:off x="962376" y="1911497"/>
            <a:ext cx="6096368" cy="853908"/>
          </a:xfrm>
          <a:prstGeom prst="rect">
            <a:avLst/>
          </a:prstGeom>
        </p:spPr>
        <p:txBody>
          <a:bodyPr spcFirstLastPara="1" wrap="square" lIns="91425" tIns="91425" rIns="91425" bIns="91425" anchor="ctr" anchorCtr="0">
            <a:noAutofit/>
          </a:bodyPr>
          <a:lstStyle/>
          <a:p>
            <a:pPr marL="0" marR="0">
              <a:spcBef>
                <a:spcPts val="0"/>
              </a:spcBef>
              <a:spcAft>
                <a:spcPts val="0"/>
              </a:spcAft>
            </a:pPr>
            <a:r>
              <a:rPr lang="en-US" sz="2800" dirty="0">
                <a:effectLst/>
                <a:latin typeface="Calibri" panose="020F0502020204030204" pitchFamily="34" charset="0"/>
                <a:hlinkClick r:id="rId3"/>
              </a:rPr>
              <a:t>https://cribl.io/stream/</a:t>
            </a:r>
            <a:endParaRPr lang="en-US" sz="2800" dirty="0">
              <a:effectLst/>
              <a:latin typeface="Calibri" panose="020F0502020204030204" pitchFamily="34" charset="0"/>
            </a:endParaRPr>
          </a:p>
          <a:p>
            <a:pPr marL="0" marR="0">
              <a:spcBef>
                <a:spcPts val="0"/>
              </a:spcBef>
              <a:spcAft>
                <a:spcPts val="0"/>
              </a:spcAft>
            </a:pPr>
            <a:r>
              <a:rPr lang="en-US" sz="2800" dirty="0">
                <a:effectLst/>
                <a:latin typeface="Calibri" panose="020F0502020204030204" pitchFamily="34" charset="0"/>
                <a:hlinkClick r:id="rId4"/>
              </a:rPr>
              <a:t>https://sandbox.cribl.io/</a:t>
            </a:r>
            <a:endParaRPr lang="en-US" sz="2800" dirty="0">
              <a:effectLst/>
              <a:latin typeface="Calibri" panose="020F0502020204030204" pitchFamily="34" charset="0"/>
            </a:endParaRPr>
          </a:p>
          <a:p>
            <a:pPr marL="0" marR="0">
              <a:spcBef>
                <a:spcPts val="0"/>
              </a:spcBef>
              <a:spcAft>
                <a:spcPts val="0"/>
              </a:spcAft>
            </a:pPr>
            <a:r>
              <a:rPr lang="en-US" sz="2800" dirty="0">
                <a:effectLst/>
                <a:latin typeface="Calibri" panose="020F0502020204030204" pitchFamily="34" charset="0"/>
                <a:hlinkClick r:id="rId5"/>
              </a:rPr>
              <a:t>https://cribl.io/university/</a:t>
            </a:r>
            <a:endParaRPr lang="en-US" sz="2800" dirty="0">
              <a:effectLst/>
              <a:latin typeface="Calibri" panose="020F0502020204030204" pitchFamily="34" charset="0"/>
            </a:endParaRPr>
          </a:p>
          <a:p>
            <a:pPr marL="0" marR="0">
              <a:spcBef>
                <a:spcPts val="0"/>
              </a:spcBef>
              <a:spcAft>
                <a:spcPts val="0"/>
              </a:spcAft>
            </a:pPr>
            <a:endParaRPr lang="en-US" sz="1800" dirty="0">
              <a:latin typeface="Calibri" panose="020F0502020204030204" pitchFamily="34" charset="0"/>
            </a:endParaRPr>
          </a:p>
        </p:txBody>
      </p:sp>
      <p:sp>
        <p:nvSpPr>
          <p:cNvPr id="100" name="Google Shape;100;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5" name="Picture 4" descr="Logo&#10;&#10;Description automatically generated">
            <a:extLst>
              <a:ext uri="{FF2B5EF4-FFF2-40B4-BE49-F238E27FC236}">
                <a16:creationId xmlns:a16="http://schemas.microsoft.com/office/drawing/2014/main" id="{827C9CF4-E27C-2717-AA06-EBC3586C9075}"/>
              </a:ext>
            </a:extLst>
          </p:cNvPr>
          <p:cNvPicPr>
            <a:picLocks noChangeAspect="1"/>
          </p:cNvPicPr>
          <p:nvPr/>
        </p:nvPicPr>
        <p:blipFill>
          <a:blip r:embed="rId6"/>
          <a:stretch>
            <a:fillRect/>
          </a:stretch>
        </p:blipFill>
        <p:spPr>
          <a:xfrm>
            <a:off x="90132" y="0"/>
            <a:ext cx="1618364" cy="1555147"/>
          </a:xfrm>
          <a:prstGeom prst="rect">
            <a:avLst/>
          </a:prstGeom>
        </p:spPr>
      </p:pic>
      <p:sp>
        <p:nvSpPr>
          <p:cNvPr id="6" name="Google Shape;134;p18">
            <a:extLst>
              <a:ext uri="{FF2B5EF4-FFF2-40B4-BE49-F238E27FC236}">
                <a16:creationId xmlns:a16="http://schemas.microsoft.com/office/drawing/2014/main" id="{B0263354-A007-7C2E-EF4B-202FADFA2021}"/>
              </a:ext>
            </a:extLst>
          </p:cNvPr>
          <p:cNvSpPr txBox="1">
            <a:spLocks/>
          </p:cNvSpPr>
          <p:nvPr/>
        </p:nvSpPr>
        <p:spPr>
          <a:xfrm rot="161729">
            <a:off x="1722481" y="792823"/>
            <a:ext cx="7029878" cy="76013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dirty="0">
                <a:latin typeface="Bangers" panose="020B0604020202020204" charset="0"/>
              </a:rPr>
              <a:t>Getting Started with Cribl Stream</a:t>
            </a:r>
          </a:p>
        </p:txBody>
      </p:sp>
      <p:sp>
        <p:nvSpPr>
          <p:cNvPr id="8" name="TextBox 7">
            <a:extLst>
              <a:ext uri="{FF2B5EF4-FFF2-40B4-BE49-F238E27FC236}">
                <a16:creationId xmlns:a16="http://schemas.microsoft.com/office/drawing/2014/main" id="{7CCABB24-3A42-8DF0-007E-482E4DE3C737}"/>
              </a:ext>
            </a:extLst>
          </p:cNvPr>
          <p:cNvSpPr txBox="1"/>
          <p:nvPr/>
        </p:nvSpPr>
        <p:spPr>
          <a:xfrm>
            <a:off x="1402820" y="3284451"/>
            <a:ext cx="6553511" cy="1231106"/>
          </a:xfrm>
          <a:prstGeom prst="rect">
            <a:avLst/>
          </a:prstGeom>
          <a:noFill/>
        </p:spPr>
        <p:txBody>
          <a:bodyPr wrap="square" rtlCol="0">
            <a:spAutoFit/>
          </a:bodyPr>
          <a:lstStyle/>
          <a:p>
            <a:r>
              <a:rPr lang="en-US" sz="2000" b="1" dirty="0"/>
              <a:t>Cribl Certified Observability Engineer (CCOE)</a:t>
            </a:r>
          </a:p>
          <a:p>
            <a:r>
              <a:rPr lang="en-US" sz="2000" b="1" dirty="0"/>
              <a:t>	- CCOE User</a:t>
            </a:r>
          </a:p>
          <a:p>
            <a:r>
              <a:rPr lang="en-US" sz="2000" b="1" dirty="0"/>
              <a:t>	- CCOE Admin</a:t>
            </a:r>
          </a:p>
          <a:p>
            <a:endParaRPr lang="en-US" dirty="0"/>
          </a:p>
        </p:txBody>
      </p:sp>
    </p:spTree>
  </p:cSld>
  <p:clrMapOvr>
    <a:masterClrMapping/>
  </p:clrMapOvr>
</p:sld>
</file>

<file path=ppt/theme/theme1.xml><?xml version="1.0" encoding="utf-8"?>
<a:theme xmlns:a="http://schemas.openxmlformats.org/drawingml/2006/main" name="Jachimo template">
  <a:themeElements>
    <a:clrScheme name="Custom 347">
      <a:dk1>
        <a:srgbClr val="000000"/>
      </a:dk1>
      <a:lt1>
        <a:srgbClr val="FFFFFF"/>
      </a:lt1>
      <a:dk2>
        <a:srgbClr val="7A868B"/>
      </a:dk2>
      <a:lt2>
        <a:srgbClr val="D5DEE2"/>
      </a:lt2>
      <a:accent1>
        <a:srgbClr val="FF4026"/>
      </a:accent1>
      <a:accent2>
        <a:srgbClr val="FFA300"/>
      </a:accent2>
      <a:accent3>
        <a:srgbClr val="FAD900"/>
      </a:accent3>
      <a:accent4>
        <a:srgbClr val="A6CD02"/>
      </a:accent4>
      <a:accent5>
        <a:srgbClr val="35C4CA"/>
      </a:accent5>
      <a:accent6>
        <a:srgbClr val="00A7EB"/>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Sides SPL" id="{1BB982CA-BFDA-DA4F-9696-19DB30CA45AD}" vid="{CC690B4F-AB67-914E-9097-14E8306A575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BSides_SPL22</Template>
  <TotalTime>4602</TotalTime>
  <Words>1938</Words>
  <Application>Microsoft Office PowerPoint</Application>
  <PresentationFormat>On-screen Show (16:9)</PresentationFormat>
  <Paragraphs>174</Paragraphs>
  <Slides>32</Slides>
  <Notes>29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OpenSans</vt:lpstr>
      <vt:lpstr>Bangers</vt:lpstr>
      <vt:lpstr>Sniglet</vt:lpstr>
      <vt:lpstr>Arial</vt:lpstr>
      <vt:lpstr>Calibri</vt:lpstr>
      <vt:lpstr>Jachimo template</vt:lpstr>
      <vt:lpstr>Bsides Spl22 How to Cribl some things to be useful. (AND CIM)</vt:lpstr>
      <vt:lpstr>Hello!</vt:lpstr>
      <vt:lpstr>Forward Looking Statements</vt:lpstr>
      <vt:lpstr>First – What is Cribl Stream? </vt:lpstr>
      <vt:lpstr>What this talk will and won’t cover</vt:lpstr>
      <vt:lpstr>Main Use Cases for Cribl Stream</vt:lpstr>
      <vt:lpstr>Some of the Features to help get your rolling. </vt:lpstr>
      <vt:lpstr>PowerPoint Presentation</vt:lpstr>
      <vt:lpstr>PowerPoint Presentation</vt:lpstr>
      <vt:lpstr>PowerPoint Presentation</vt:lpstr>
      <vt:lpstr>Sample Example</vt:lpstr>
      <vt:lpstr>What about that CIM THING?</vt:lpstr>
      <vt:lpstr>GEOIP Enrichment at Ingestion</vt:lpstr>
      <vt:lpstr>Going Deeper and adding Vuln Information</vt:lpstr>
      <vt:lpstr>Sound Interesting? </vt:lpstr>
      <vt:lpstr>PowerPoint Presentation</vt:lpstr>
      <vt:lpstr>PowerPoint Presentation</vt:lpstr>
      <vt:lpstr>PowerPoint Presentation</vt:lpstr>
      <vt:lpstr>A Start of our Ingesiton Setup </vt:lpstr>
      <vt:lpstr>PowerPoint Presentation</vt:lpstr>
      <vt:lpstr>So what was the issue? </vt:lpstr>
      <vt:lpstr>No…what is the issue?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53 Fields</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Bsides Spl22 powerpoint Template</dc:title>
  <dc:creator>Chedder Bob</dc:creator>
  <cp:lastModifiedBy>Chedder Bob</cp:lastModifiedBy>
  <cp:revision>16</cp:revision>
  <dcterms:created xsi:type="dcterms:W3CDTF">2022-09-25T21:12:49Z</dcterms:created>
  <dcterms:modified xsi:type="dcterms:W3CDTF">2022-10-03T00:36:34Z</dcterms:modified>
</cp:coreProperties>
</file>